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2" r:id="rId6"/>
    <p:sldId id="266" r:id="rId7"/>
    <p:sldId id="267" r:id="rId8"/>
    <p:sldId id="264" r:id="rId9"/>
    <p:sldId id="268" r:id="rId10"/>
    <p:sldId id="269" r:id="rId11"/>
    <p:sldId id="270" r:id="rId12"/>
    <p:sldId id="271" r:id="rId13"/>
    <p:sldId id="273" r:id="rId14"/>
    <p:sldId id="261" r:id="rId15"/>
  </p:sldIdLst>
  <p:sldSz cx="12192000" cy="6858000"/>
  <p:notesSz cx="6794500" cy="99822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55547-FF0F-CD57-11F3-EDF58562CA4C}" name="Carina Johansson" initials="CJ" userId="S::carina.johansson2@regionvarmland.se::18071a6d-d877-4537-a50b-1e6a57998fa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143AF-6074-4789-8ADF-317628D9C7B7}" v="63" dt="2023-05-23T12:25:36.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3EF02A-AC3B-4544-80F5-4CBB8CE710E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9F66022-7DE5-4B1F-924A-238870481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960F0B2-1BCE-4D73-A296-0403609ABC21}"/>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5" name="Platshållare för sidfot 4">
            <a:extLst>
              <a:ext uri="{FF2B5EF4-FFF2-40B4-BE49-F238E27FC236}">
                <a16:creationId xmlns:a16="http://schemas.microsoft.com/office/drawing/2014/main" id="{F56249FB-8979-496D-AFA9-19055133E4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384786C-9AEF-4B32-ABD7-833F84B6BDED}"/>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231433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AC9FC-2AD6-4F8C-BCA8-C950375F26F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26D4809-6E71-4431-902E-8F1690108C24}"/>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38A4774-06E2-4A0A-B50F-527C8AFD0946}"/>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5" name="Platshållare för sidfot 4">
            <a:extLst>
              <a:ext uri="{FF2B5EF4-FFF2-40B4-BE49-F238E27FC236}">
                <a16:creationId xmlns:a16="http://schemas.microsoft.com/office/drawing/2014/main" id="{F172AC7B-882F-4E45-B4D1-02E62CDF6D8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E70417-B557-4CEA-B747-EFC09EE8C4B4}"/>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417438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A8A7D84-4E68-4F75-A19C-3660235449E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A4731AC-D06A-40F2-A286-9CAC35FEB850}"/>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A23382C-5AC8-4FD9-AD95-0C37C1BD72DF}"/>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5" name="Platshållare för sidfot 4">
            <a:extLst>
              <a:ext uri="{FF2B5EF4-FFF2-40B4-BE49-F238E27FC236}">
                <a16:creationId xmlns:a16="http://schemas.microsoft.com/office/drawing/2014/main" id="{965C9FCB-D799-4515-95B0-602002401F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2FAD5C7-53F4-4F90-A0C8-08BD5A2B7E16}"/>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212878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F5F909-F269-49CE-AC42-6A0825EE2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E7156E2-B94F-4E2C-82F2-D6719E25EB81}"/>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B4B1139-368B-4654-A933-BD0E1E3A25C1}"/>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5" name="Platshållare för sidfot 4">
            <a:extLst>
              <a:ext uri="{FF2B5EF4-FFF2-40B4-BE49-F238E27FC236}">
                <a16:creationId xmlns:a16="http://schemas.microsoft.com/office/drawing/2014/main" id="{B08304A1-4AA9-4B1F-9CEA-D654FFDC39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B7619C1-CAE1-44C0-A1F2-599A0642D86D}"/>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396275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1F2A13-853D-43A4-B432-572FBBCB792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335315D-E565-4DEB-9038-1552426C78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8A0FE97B-7E1D-43EB-B371-3AC5573EFB92}"/>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5" name="Platshållare för sidfot 4">
            <a:extLst>
              <a:ext uri="{FF2B5EF4-FFF2-40B4-BE49-F238E27FC236}">
                <a16:creationId xmlns:a16="http://schemas.microsoft.com/office/drawing/2014/main" id="{2DEFB2F1-A9A5-46D0-A011-29EA7E43F0C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52EB7D-04BE-4BDA-AD82-3C5FF5140936}"/>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107828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8BF4FA-03C5-4755-AF66-8A34E440BB4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5A22D8-DC8A-4FF4-966E-BD17238463B6}"/>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1496AA6-23AC-48FE-8A6F-7856E27B7E58}"/>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666BB7F-B0C5-420E-8EAE-618DE47119DB}"/>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6" name="Platshållare för sidfot 5">
            <a:extLst>
              <a:ext uri="{FF2B5EF4-FFF2-40B4-BE49-F238E27FC236}">
                <a16:creationId xmlns:a16="http://schemas.microsoft.com/office/drawing/2014/main" id="{2B5F5AFE-9E19-4F01-B350-141269F7DAF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BEB24B5-0B15-4DA2-8D2B-EDE7028009C1}"/>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294175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A6052-9DA9-4C13-B7A3-BE9055A3D1D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DB24B8-C401-4F49-8973-6009B8B340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642DE890-0B4A-4526-8164-993BDA0BC672}"/>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3819698-2225-474A-9A7C-DEB73ADB2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3D5B6F8-1355-4316-85FC-4967CF6A6DD3}"/>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2F38B98-B473-4F11-9484-4723898FA20E}"/>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8" name="Platshållare för sidfot 7">
            <a:extLst>
              <a:ext uri="{FF2B5EF4-FFF2-40B4-BE49-F238E27FC236}">
                <a16:creationId xmlns:a16="http://schemas.microsoft.com/office/drawing/2014/main" id="{C9CBAEC7-0134-418A-ABDA-24E5C79EB57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5903AAA-A270-491E-A4EC-A89D0AC42D76}"/>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159044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A3A183-A24E-48ED-ABD0-42E91E748B5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63E9DCE-76B6-4A86-A978-453FBF9A7AEF}"/>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4" name="Platshållare för sidfot 3">
            <a:extLst>
              <a:ext uri="{FF2B5EF4-FFF2-40B4-BE49-F238E27FC236}">
                <a16:creationId xmlns:a16="http://schemas.microsoft.com/office/drawing/2014/main" id="{51C85B99-F6D3-42E8-A963-1D4D9CFC407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2C141FE-E629-4045-9187-B0EF0539D79F}"/>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315309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A845774-37A0-41BE-B3D7-8508E8ACEDCD}"/>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3" name="Platshållare för sidfot 2">
            <a:extLst>
              <a:ext uri="{FF2B5EF4-FFF2-40B4-BE49-F238E27FC236}">
                <a16:creationId xmlns:a16="http://schemas.microsoft.com/office/drawing/2014/main" id="{5ECB1C36-C69B-46DB-85A3-EF7271BCFF9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4ABF1B4-7129-4658-9C17-DD4A56C8F3F2}"/>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136609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4CC935-1C0F-4795-B667-0A682CE93BB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132E4DC-83FC-4843-9416-CDCCD109F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1CDBF42-5E02-4124-B3FC-125DEEE4A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6946879-7DF9-4480-B954-96E7B61149EF}"/>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6" name="Platshållare för sidfot 5">
            <a:extLst>
              <a:ext uri="{FF2B5EF4-FFF2-40B4-BE49-F238E27FC236}">
                <a16:creationId xmlns:a16="http://schemas.microsoft.com/office/drawing/2014/main" id="{E4AC23A0-FFC1-47B7-9BDF-84EF3B3214D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D86C73-F589-4D0A-B01B-A42109A5ABA9}"/>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202412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9DBF9-0D7D-4D42-9B90-0690B3C64E0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FF1B7DC-A652-4EDC-BC55-0885807FA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410F64A-54AB-458D-8857-FA238BD8A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FC906585-2E22-450A-A92F-2428D16F06D7}"/>
              </a:ext>
            </a:extLst>
          </p:cNvPr>
          <p:cNvSpPr>
            <a:spLocks noGrp="1"/>
          </p:cNvSpPr>
          <p:nvPr>
            <p:ph type="dt" sz="half" idx="10"/>
          </p:nvPr>
        </p:nvSpPr>
        <p:spPr/>
        <p:txBody>
          <a:bodyPr/>
          <a:lstStyle/>
          <a:p>
            <a:fld id="{5EC500B8-127D-4D5F-AD40-AB48EADEBB79}" type="datetimeFigureOut">
              <a:rPr lang="sv-SE" smtClean="0"/>
              <a:t>2023-05-24</a:t>
            </a:fld>
            <a:endParaRPr lang="sv-SE"/>
          </a:p>
        </p:txBody>
      </p:sp>
      <p:sp>
        <p:nvSpPr>
          <p:cNvPr id="6" name="Platshållare för sidfot 5">
            <a:extLst>
              <a:ext uri="{FF2B5EF4-FFF2-40B4-BE49-F238E27FC236}">
                <a16:creationId xmlns:a16="http://schemas.microsoft.com/office/drawing/2014/main" id="{F70EC712-8F3A-40E3-AA43-20742DE7713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5CF4BB4-C83A-4424-9536-6598B233BB1F}"/>
              </a:ext>
            </a:extLst>
          </p:cNvPr>
          <p:cNvSpPr>
            <a:spLocks noGrp="1"/>
          </p:cNvSpPr>
          <p:nvPr>
            <p:ph type="sldNum" sz="quarter" idx="12"/>
          </p:nvPr>
        </p:nvSpPr>
        <p:spPr/>
        <p:txBody>
          <a:bodyPr/>
          <a:lstStyle/>
          <a:p>
            <a:fld id="{1B0FB583-151F-4F25-8935-87326471B2AE}" type="slidenum">
              <a:rPr lang="sv-SE" smtClean="0"/>
              <a:t>‹#›</a:t>
            </a:fld>
            <a:endParaRPr lang="sv-SE"/>
          </a:p>
        </p:txBody>
      </p:sp>
    </p:spTree>
    <p:extLst>
      <p:ext uri="{BB962C8B-B14F-4D97-AF65-F5344CB8AC3E}">
        <p14:creationId xmlns:p14="http://schemas.microsoft.com/office/powerpoint/2010/main" val="230983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1B32D9-824A-4304-BCE9-B04AB3CB6D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7583E4A-7C58-4357-9841-FF94B8820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1C801B-A54E-48AE-8EEC-E78737C46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500B8-127D-4D5F-AD40-AB48EADEBB79}" type="datetimeFigureOut">
              <a:rPr lang="sv-SE" smtClean="0"/>
              <a:t>2023-05-24</a:t>
            </a:fld>
            <a:endParaRPr lang="sv-SE"/>
          </a:p>
        </p:txBody>
      </p:sp>
      <p:sp>
        <p:nvSpPr>
          <p:cNvPr id="5" name="Platshållare för sidfot 4">
            <a:extLst>
              <a:ext uri="{FF2B5EF4-FFF2-40B4-BE49-F238E27FC236}">
                <a16:creationId xmlns:a16="http://schemas.microsoft.com/office/drawing/2014/main" id="{4076B96A-14E3-4E90-87DC-27E485DDC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0D1BB64-D823-4794-BC2A-25CC9321C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FB583-151F-4F25-8935-87326471B2AE}" type="slidenum">
              <a:rPr lang="sv-SE" smtClean="0"/>
              <a:t>‹#›</a:t>
            </a:fld>
            <a:endParaRPr lang="sv-SE"/>
          </a:p>
        </p:txBody>
      </p:sp>
    </p:spTree>
    <p:extLst>
      <p:ext uri="{BB962C8B-B14F-4D97-AF65-F5344CB8AC3E}">
        <p14:creationId xmlns:p14="http://schemas.microsoft.com/office/powerpoint/2010/main" val="248517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4965E28-62D8-9579-F1B2-748F57E4698F}"/>
              </a:ext>
            </a:extLst>
          </p:cNvPr>
          <p:cNvPicPr>
            <a:picLocks noChangeAspect="1"/>
          </p:cNvPicPr>
          <p:nvPr/>
        </p:nvPicPr>
        <p:blipFill rotWithShape="1">
          <a:blip r:embed="rId2"/>
          <a:srcRect l="67216" t="14011" r="17672" b="32937"/>
          <a:stretch/>
        </p:blipFill>
        <p:spPr>
          <a:xfrm>
            <a:off x="2667000" y="0"/>
            <a:ext cx="6772275" cy="6858000"/>
          </a:xfrm>
          <a:prstGeom prst="rect">
            <a:avLst/>
          </a:prstGeom>
        </p:spPr>
      </p:pic>
      <p:pic>
        <p:nvPicPr>
          <p:cNvPr id="5" name="Bildobjekt 4">
            <a:extLst>
              <a:ext uri="{FF2B5EF4-FFF2-40B4-BE49-F238E27FC236}">
                <a16:creationId xmlns:a16="http://schemas.microsoft.com/office/drawing/2014/main" id="{F91C772B-63E7-49A2-D0AA-845CECE35716}"/>
              </a:ext>
            </a:extLst>
          </p:cNvPr>
          <p:cNvPicPr>
            <a:picLocks noChangeAspect="1"/>
          </p:cNvPicPr>
          <p:nvPr/>
        </p:nvPicPr>
        <p:blipFill rotWithShape="1">
          <a:blip r:embed="rId2"/>
          <a:srcRect l="80266" t="14011" r="17675" b="32937"/>
          <a:stretch/>
        </p:blipFill>
        <p:spPr>
          <a:xfrm>
            <a:off x="9439275" y="0"/>
            <a:ext cx="2752725" cy="6858000"/>
          </a:xfrm>
          <a:prstGeom prst="rect">
            <a:avLst/>
          </a:prstGeom>
        </p:spPr>
      </p:pic>
      <p:pic>
        <p:nvPicPr>
          <p:cNvPr id="7" name="Bildobjekt 6">
            <a:extLst>
              <a:ext uri="{FF2B5EF4-FFF2-40B4-BE49-F238E27FC236}">
                <a16:creationId xmlns:a16="http://schemas.microsoft.com/office/drawing/2014/main" id="{138AB67D-E36C-C136-7F56-C316ADF0B768}"/>
              </a:ext>
            </a:extLst>
          </p:cNvPr>
          <p:cNvPicPr>
            <a:picLocks noChangeAspect="1"/>
          </p:cNvPicPr>
          <p:nvPr/>
        </p:nvPicPr>
        <p:blipFill rotWithShape="1">
          <a:blip r:embed="rId2"/>
          <a:srcRect l="80266" t="14011" r="17546" b="32937"/>
          <a:stretch/>
        </p:blipFill>
        <p:spPr>
          <a:xfrm>
            <a:off x="0" y="0"/>
            <a:ext cx="2676525" cy="6858000"/>
          </a:xfrm>
          <a:prstGeom prst="rect">
            <a:avLst/>
          </a:prstGeom>
        </p:spPr>
      </p:pic>
      <p:pic>
        <p:nvPicPr>
          <p:cNvPr id="9" name="Bildobjekt 8">
            <a:extLst>
              <a:ext uri="{FF2B5EF4-FFF2-40B4-BE49-F238E27FC236}">
                <a16:creationId xmlns:a16="http://schemas.microsoft.com/office/drawing/2014/main" id="{EE876805-51EA-F92F-F1AF-448DE607413E}"/>
              </a:ext>
            </a:extLst>
          </p:cNvPr>
          <p:cNvPicPr>
            <a:picLocks noChangeAspect="1"/>
          </p:cNvPicPr>
          <p:nvPr/>
        </p:nvPicPr>
        <p:blipFill rotWithShape="1">
          <a:blip r:embed="rId2"/>
          <a:srcRect l="80266" t="17400" r="17546" b="78473"/>
          <a:stretch/>
        </p:blipFill>
        <p:spPr>
          <a:xfrm>
            <a:off x="3524250" y="438150"/>
            <a:ext cx="4981575" cy="533400"/>
          </a:xfrm>
          <a:prstGeom prst="rect">
            <a:avLst/>
          </a:prstGeom>
        </p:spPr>
      </p:pic>
      <p:sp>
        <p:nvSpPr>
          <p:cNvPr id="10" name="textruta 9">
            <a:extLst>
              <a:ext uri="{FF2B5EF4-FFF2-40B4-BE49-F238E27FC236}">
                <a16:creationId xmlns:a16="http://schemas.microsoft.com/office/drawing/2014/main" id="{B84D90A4-2DCD-7350-45FF-3E7F2BDC814E}"/>
              </a:ext>
            </a:extLst>
          </p:cNvPr>
          <p:cNvSpPr txBox="1"/>
          <p:nvPr/>
        </p:nvSpPr>
        <p:spPr>
          <a:xfrm>
            <a:off x="2012959" y="243185"/>
            <a:ext cx="8166082" cy="923330"/>
          </a:xfrm>
          <a:prstGeom prst="rect">
            <a:avLst/>
          </a:prstGeom>
          <a:noFill/>
        </p:spPr>
        <p:txBody>
          <a:bodyPr wrap="none" rtlCol="0">
            <a:spAutoFit/>
          </a:bodyPr>
          <a:lstStyle/>
          <a:p>
            <a:r>
              <a:rPr lang="sv-SE" sz="5400" b="1" dirty="0">
                <a:latin typeface="Avenir Next LT Pro" panose="020B0504020202020204" pitchFamily="34" charset="0"/>
              </a:rPr>
              <a:t>Första linjen unga norra</a:t>
            </a:r>
          </a:p>
        </p:txBody>
      </p:sp>
      <p:pic>
        <p:nvPicPr>
          <p:cNvPr id="14" name="Bildobjekt 13" descr="En bild som visar text&#10;&#10;Automatiskt genererad beskrivning">
            <a:extLst>
              <a:ext uri="{FF2B5EF4-FFF2-40B4-BE49-F238E27FC236}">
                <a16:creationId xmlns:a16="http://schemas.microsoft.com/office/drawing/2014/main" id="{037AED3E-80EB-E612-D3D9-89CDADE16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388" y="6149154"/>
            <a:ext cx="1438476" cy="523948"/>
          </a:xfrm>
          <a:prstGeom prst="rect">
            <a:avLst/>
          </a:prstGeom>
        </p:spPr>
      </p:pic>
    </p:spTree>
    <p:extLst>
      <p:ext uri="{BB962C8B-B14F-4D97-AF65-F5344CB8AC3E}">
        <p14:creationId xmlns:p14="http://schemas.microsoft.com/office/powerpoint/2010/main" val="159185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3596EAB-8A34-8EE0-CD56-B6BEED4C3225}"/>
              </a:ext>
            </a:extLst>
          </p:cNvPr>
          <p:cNvPicPr>
            <a:picLocks noChangeAspect="1"/>
          </p:cNvPicPr>
          <p:nvPr/>
        </p:nvPicPr>
        <p:blipFill rotWithShape="1">
          <a:blip r:embed="rId2">
            <a:alphaModFix amt="50000"/>
          </a:blip>
          <a:srcRect l="80266" t="14011" r="17675" b="32937"/>
          <a:stretch/>
        </p:blipFill>
        <p:spPr>
          <a:xfrm>
            <a:off x="1" y="0"/>
            <a:ext cx="12192000" cy="6858000"/>
          </a:xfrm>
          <a:prstGeom prst="rect">
            <a:avLst/>
          </a:prstGeom>
        </p:spPr>
      </p:pic>
      <p:sp>
        <p:nvSpPr>
          <p:cNvPr id="5" name="Rubrik 4">
            <a:extLst>
              <a:ext uri="{FF2B5EF4-FFF2-40B4-BE49-F238E27FC236}">
                <a16:creationId xmlns:a16="http://schemas.microsoft.com/office/drawing/2014/main" id="{1222DCF5-F65C-DD6F-18B2-D1B586EE8786}"/>
              </a:ext>
            </a:extLst>
          </p:cNvPr>
          <p:cNvSpPr>
            <a:spLocks noGrp="1"/>
          </p:cNvSpPr>
          <p:nvPr>
            <p:ph type="title"/>
          </p:nvPr>
        </p:nvSpPr>
        <p:spPr>
          <a:xfrm>
            <a:off x="838200" y="101985"/>
            <a:ext cx="10515600" cy="1325563"/>
          </a:xfrm>
        </p:spPr>
        <p:txBody>
          <a:bodyPr/>
          <a:lstStyle/>
          <a:p>
            <a:r>
              <a:rPr lang="sv-SE" sz="4000" b="1" dirty="0">
                <a:latin typeface="Avenir Next LT Pro" panose="020B0504020202020204" pitchFamily="34" charset="0"/>
                <a:ea typeface="+mn-ea"/>
                <a:cs typeface="+mn-cs"/>
              </a:rPr>
              <a:t>Litteraturförslag</a:t>
            </a:r>
          </a:p>
        </p:txBody>
      </p:sp>
      <p:pic>
        <p:nvPicPr>
          <p:cNvPr id="1026" name="Picture 2">
            <a:extLst>
              <a:ext uri="{FF2B5EF4-FFF2-40B4-BE49-F238E27FC236}">
                <a16:creationId xmlns:a16="http://schemas.microsoft.com/office/drawing/2014/main" id="{8404E977-EA6D-084D-3CEE-D1BC60F0B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2" y="1767361"/>
            <a:ext cx="3068228" cy="406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8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4D7C665F-43E0-FC51-2880-9D0FA6F5D9CF}"/>
              </a:ext>
            </a:extLst>
          </p:cNvPr>
          <p:cNvPicPr>
            <a:picLocks noChangeAspect="1"/>
          </p:cNvPicPr>
          <p:nvPr/>
        </p:nvPicPr>
        <p:blipFill rotWithShape="1">
          <a:blip r:embed="rId2">
            <a:alphaModFix amt="50000"/>
          </a:blip>
          <a:srcRect l="80266" t="14011" r="17675" b="32937"/>
          <a:stretch/>
        </p:blipFill>
        <p:spPr>
          <a:xfrm>
            <a:off x="1" y="0"/>
            <a:ext cx="12192000" cy="6858000"/>
          </a:xfrm>
          <a:prstGeom prst="rect">
            <a:avLst/>
          </a:prstGeom>
        </p:spPr>
      </p:pic>
      <p:sp>
        <p:nvSpPr>
          <p:cNvPr id="6" name="Rubrik 5">
            <a:extLst>
              <a:ext uri="{FF2B5EF4-FFF2-40B4-BE49-F238E27FC236}">
                <a16:creationId xmlns:a16="http://schemas.microsoft.com/office/drawing/2014/main" id="{31E292C9-892D-5BD8-BBFB-91C720A31287}"/>
              </a:ext>
            </a:extLst>
          </p:cNvPr>
          <p:cNvSpPr>
            <a:spLocks noGrp="1"/>
          </p:cNvSpPr>
          <p:nvPr>
            <p:ph type="title"/>
          </p:nvPr>
        </p:nvSpPr>
        <p:spPr>
          <a:xfrm>
            <a:off x="838200" y="369796"/>
            <a:ext cx="10515600" cy="723446"/>
          </a:xfrm>
        </p:spPr>
        <p:txBody>
          <a:bodyPr>
            <a:normAutofit/>
          </a:bodyPr>
          <a:lstStyle/>
          <a:p>
            <a:r>
              <a:rPr lang="sv-SE" sz="4000" b="1" dirty="0">
                <a:latin typeface="Avenir Next LT Pro" panose="020B0504020202020204" pitchFamily="34" charset="0"/>
              </a:rPr>
              <a:t>Kontaktvägar</a:t>
            </a:r>
          </a:p>
        </p:txBody>
      </p:sp>
      <p:sp>
        <p:nvSpPr>
          <p:cNvPr id="7" name="Platshållare för innehåll 6">
            <a:extLst>
              <a:ext uri="{FF2B5EF4-FFF2-40B4-BE49-F238E27FC236}">
                <a16:creationId xmlns:a16="http://schemas.microsoft.com/office/drawing/2014/main" id="{2EE27903-AA78-6E44-0A6D-23C8F977642D}"/>
              </a:ext>
            </a:extLst>
          </p:cNvPr>
          <p:cNvSpPr>
            <a:spLocks noGrp="1"/>
          </p:cNvSpPr>
          <p:nvPr>
            <p:ph idx="1"/>
          </p:nvPr>
        </p:nvSpPr>
        <p:spPr>
          <a:xfrm>
            <a:off x="838200" y="1093242"/>
            <a:ext cx="10515600" cy="5394962"/>
          </a:xfrm>
        </p:spPr>
        <p:txBody>
          <a:bodyPr vert="horz" lIns="91440" tIns="45720" rIns="91440" bIns="45720" rtlCol="0" anchor="t">
            <a:normAutofit fontScale="92500" lnSpcReduction="20000"/>
          </a:bodyPr>
          <a:lstStyle/>
          <a:p>
            <a:pPr marL="0" indent="0">
              <a:lnSpc>
                <a:spcPct val="120000"/>
              </a:lnSpc>
              <a:spcBef>
                <a:spcPts val="0"/>
              </a:spcBef>
              <a:buNone/>
            </a:pPr>
            <a:r>
              <a:rPr lang="sv-SE" sz="2800" b="1" dirty="0">
                <a:latin typeface="Avenir Next LT Pro"/>
              </a:rPr>
              <a:t>Rådgivningstelefon</a:t>
            </a:r>
            <a:br>
              <a:rPr lang="sv-SE" sz="2800" b="1" dirty="0">
                <a:latin typeface="Avenir Next LT Pro" panose="020B0504020202020204" pitchFamily="34" charset="0"/>
              </a:rPr>
            </a:br>
            <a:r>
              <a:rPr lang="sv-SE" sz="2800" dirty="0">
                <a:latin typeface="Avenir Next LT Pro"/>
              </a:rPr>
              <a:t>010-83 476 49</a:t>
            </a:r>
            <a:br>
              <a:rPr lang="sv-SE" sz="2800" dirty="0">
                <a:latin typeface="Avenir Next LT Pro" panose="020B0504020202020204" pitchFamily="34" charset="0"/>
              </a:rPr>
            </a:br>
            <a:r>
              <a:rPr lang="sv-SE" sz="2800" dirty="0">
                <a:latin typeface="Avenir Next LT Pro"/>
              </a:rPr>
              <a:t>telefontid 10:30-11:30, måndag, tisdag,</a:t>
            </a:r>
            <a:r>
              <a:rPr lang="sv-SE" dirty="0">
                <a:latin typeface="Avenir Next LT Pro"/>
              </a:rPr>
              <a:t> torsdag och fredag</a:t>
            </a:r>
            <a:endParaRPr lang="sv-SE" dirty="0">
              <a:latin typeface="Avenir Next LT Pro" panose="020B0504020202020204" pitchFamily="34" charset="0"/>
            </a:endParaRPr>
          </a:p>
          <a:p>
            <a:pPr marL="0" indent="0">
              <a:lnSpc>
                <a:spcPct val="120000"/>
              </a:lnSpc>
              <a:spcBef>
                <a:spcPts val="0"/>
              </a:spcBef>
              <a:buNone/>
            </a:pPr>
            <a:endParaRPr lang="sv-SE" sz="1300" dirty="0">
              <a:latin typeface="Avenir Next LT Pro" panose="020B0504020202020204" pitchFamily="34" charset="0"/>
            </a:endParaRPr>
          </a:p>
          <a:p>
            <a:pPr marL="0" indent="0">
              <a:lnSpc>
                <a:spcPct val="120000"/>
              </a:lnSpc>
              <a:spcBef>
                <a:spcPts val="0"/>
              </a:spcBef>
              <a:buNone/>
            </a:pPr>
            <a:r>
              <a:rPr lang="sv-SE" sz="2800" b="1" dirty="0">
                <a:latin typeface="Avenir Next LT Pro" panose="020B0504020202020204" pitchFamily="34" charset="0"/>
              </a:rPr>
              <a:t>E-tjänster</a:t>
            </a:r>
            <a:br>
              <a:rPr lang="sv-SE" sz="2800" b="1" dirty="0">
                <a:latin typeface="Avenir Next LT Pro" panose="020B0504020202020204" pitchFamily="34" charset="0"/>
              </a:rPr>
            </a:br>
            <a:r>
              <a:rPr lang="sv-SE" dirty="0">
                <a:latin typeface="Avenir Next LT Pro" panose="020B0504020202020204" pitchFamily="34" charset="0"/>
              </a:rPr>
              <a:t>Gå in på 1177.se och sök efter Första linjen unga norra</a:t>
            </a:r>
            <a:br>
              <a:rPr lang="sv-SE" dirty="0">
                <a:latin typeface="Avenir Next LT Pro" panose="020B0504020202020204" pitchFamily="34" charset="0"/>
              </a:rPr>
            </a:br>
            <a:r>
              <a:rPr lang="sv-SE" dirty="0">
                <a:latin typeface="Avenir Next LT Pro" panose="020B0504020202020204" pitchFamily="34" charset="0"/>
              </a:rPr>
              <a:t>Där kan ni/ungdomen välja </a:t>
            </a:r>
            <a:r>
              <a:rPr lang="sv-SE" b="1" dirty="0">
                <a:latin typeface="Avenir Next LT Pro" panose="020B0504020202020204" pitchFamily="34" charset="0"/>
              </a:rPr>
              <a:t>Kontakta oss på Första linjen </a:t>
            </a:r>
            <a:r>
              <a:rPr lang="sv-SE" dirty="0">
                <a:latin typeface="Avenir Next LT Pro" panose="020B0504020202020204" pitchFamily="34" charset="0"/>
              </a:rPr>
              <a:t>eller </a:t>
            </a:r>
            <a:r>
              <a:rPr lang="sv-SE" b="1" dirty="0">
                <a:latin typeface="Avenir Next LT Pro" panose="020B0504020202020204" pitchFamily="34" charset="0"/>
              </a:rPr>
              <a:t>Boka tid. </a:t>
            </a:r>
            <a:r>
              <a:rPr lang="sv-SE" dirty="0">
                <a:latin typeface="Avenir Next LT Pro" panose="020B0504020202020204" pitchFamily="34" charset="0"/>
              </a:rPr>
              <a:t>Bokningsbara tider finns två veckor framåt.</a:t>
            </a:r>
          </a:p>
          <a:p>
            <a:pPr marL="0" indent="0">
              <a:lnSpc>
                <a:spcPct val="120000"/>
              </a:lnSpc>
              <a:spcBef>
                <a:spcPts val="0"/>
              </a:spcBef>
              <a:buNone/>
            </a:pPr>
            <a:endParaRPr lang="sv-SE" sz="1200" dirty="0">
              <a:latin typeface="Avenir Next LT Pro" panose="020B0504020202020204" pitchFamily="34" charset="0"/>
            </a:endParaRPr>
          </a:p>
          <a:p>
            <a:pPr marL="0" indent="0">
              <a:lnSpc>
                <a:spcPct val="120000"/>
              </a:lnSpc>
              <a:spcBef>
                <a:spcPts val="0"/>
              </a:spcBef>
              <a:buNone/>
            </a:pPr>
            <a:r>
              <a:rPr lang="sv-SE" sz="2800" b="1" dirty="0">
                <a:latin typeface="Avenir Next LT Pro" panose="020B0504020202020204" pitchFamily="34" charset="0"/>
              </a:rPr>
              <a:t>Besöksadress</a:t>
            </a:r>
            <a:br>
              <a:rPr lang="sv-SE" sz="2800" dirty="0">
                <a:latin typeface="Avenir Next LT Pro" panose="020B0504020202020204" pitchFamily="34" charset="0"/>
              </a:rPr>
            </a:br>
            <a:r>
              <a:rPr lang="sv-SE" sz="2800" dirty="0">
                <a:latin typeface="Avenir Next LT Pro" panose="020B0504020202020204" pitchFamily="34" charset="0"/>
              </a:rPr>
              <a:t>Enligt överenskommelse</a:t>
            </a:r>
          </a:p>
          <a:p>
            <a:pPr marL="0" indent="0">
              <a:lnSpc>
                <a:spcPct val="120000"/>
              </a:lnSpc>
              <a:spcBef>
                <a:spcPts val="0"/>
              </a:spcBef>
              <a:buNone/>
            </a:pPr>
            <a:endParaRPr lang="sv-SE" sz="1200" dirty="0">
              <a:latin typeface="Avenir Next LT Pro" panose="020B0504020202020204" pitchFamily="34" charset="0"/>
            </a:endParaRPr>
          </a:p>
          <a:p>
            <a:pPr marL="0" indent="0">
              <a:lnSpc>
                <a:spcPct val="120000"/>
              </a:lnSpc>
              <a:spcBef>
                <a:spcPts val="0"/>
              </a:spcBef>
              <a:buNone/>
            </a:pPr>
            <a:r>
              <a:rPr lang="sv-SE" b="1" dirty="0">
                <a:latin typeface="Avenir Next LT Pro" panose="020B0504020202020204" pitchFamily="34" charset="0"/>
              </a:rPr>
              <a:t>Läs mer</a:t>
            </a:r>
            <a:br>
              <a:rPr lang="sv-SE" dirty="0">
                <a:latin typeface="Avenir Next LT Pro" panose="020B0504020202020204" pitchFamily="34" charset="0"/>
              </a:rPr>
            </a:br>
            <a:r>
              <a:rPr lang="sv-SE" dirty="0">
                <a:latin typeface="Avenir Next LT Pro" panose="020B0504020202020204" pitchFamily="34" charset="0"/>
              </a:rPr>
              <a:t>Vill du veta mer om psykisk ohälsa kan du söka information på</a:t>
            </a:r>
          </a:p>
          <a:p>
            <a:pPr marL="0" indent="0">
              <a:lnSpc>
                <a:spcPct val="120000"/>
              </a:lnSpc>
              <a:spcBef>
                <a:spcPts val="0"/>
              </a:spcBef>
              <a:buNone/>
            </a:pPr>
            <a:r>
              <a:rPr lang="sv-SE" dirty="0">
                <a:latin typeface="Avenir Next LT Pro" panose="020B0504020202020204" pitchFamily="34" charset="0"/>
              </a:rPr>
              <a:t>till exempel 1177.se</a:t>
            </a:r>
            <a:endParaRPr lang="sv-SE" sz="2800" dirty="0">
              <a:latin typeface="Avenir Next LT Pro" panose="020B0504020202020204" pitchFamily="34" charset="0"/>
            </a:endParaRPr>
          </a:p>
          <a:p>
            <a:pPr marL="0" indent="0">
              <a:lnSpc>
                <a:spcPct val="120000"/>
              </a:lnSpc>
              <a:spcBef>
                <a:spcPts val="0"/>
              </a:spcBef>
              <a:buNone/>
            </a:pPr>
            <a:endParaRPr lang="sv-SE" dirty="0">
              <a:latin typeface="Avenir Next LT Pro" panose="020B0504020202020204" pitchFamily="34" charset="0"/>
            </a:endParaRPr>
          </a:p>
        </p:txBody>
      </p:sp>
      <p:pic>
        <p:nvPicPr>
          <p:cNvPr id="15" name="Bildobjekt 14" descr="En bild som visar text&#10;&#10;Automatiskt genererad beskrivning">
            <a:extLst>
              <a:ext uri="{FF2B5EF4-FFF2-40B4-BE49-F238E27FC236}">
                <a16:creationId xmlns:a16="http://schemas.microsoft.com/office/drawing/2014/main" id="{D6FC8375-2D9C-E7C7-1F39-07002E709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388" y="6149154"/>
            <a:ext cx="1438476" cy="523948"/>
          </a:xfrm>
          <a:prstGeom prst="rect">
            <a:avLst/>
          </a:prstGeom>
        </p:spPr>
      </p:pic>
      <p:pic>
        <p:nvPicPr>
          <p:cNvPr id="17" name="Bildobjekt 16">
            <a:extLst>
              <a:ext uri="{FF2B5EF4-FFF2-40B4-BE49-F238E27FC236}">
                <a16:creationId xmlns:a16="http://schemas.microsoft.com/office/drawing/2014/main" id="{2F721470-1233-4D98-AFB2-22BE0FBDD559}"/>
              </a:ext>
            </a:extLst>
          </p:cNvPr>
          <p:cNvPicPr>
            <a:picLocks noChangeAspect="1"/>
          </p:cNvPicPr>
          <p:nvPr/>
        </p:nvPicPr>
        <p:blipFill rotWithShape="1">
          <a:blip r:embed="rId4">
            <a:alphaModFix amt="70000"/>
          </a:blip>
          <a:srcRect l="27977" t="31328" r="67654" b="50389"/>
          <a:stretch/>
        </p:blipFill>
        <p:spPr>
          <a:xfrm>
            <a:off x="10110615" y="459125"/>
            <a:ext cx="1893414" cy="2238482"/>
          </a:xfrm>
          <a:prstGeom prst="rect">
            <a:avLst/>
          </a:prstGeom>
        </p:spPr>
      </p:pic>
    </p:spTree>
    <p:extLst>
      <p:ext uri="{BB962C8B-B14F-4D97-AF65-F5344CB8AC3E}">
        <p14:creationId xmlns:p14="http://schemas.microsoft.com/office/powerpoint/2010/main" val="42378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5EB37EA-B832-720A-1C1A-DA64984F125F}"/>
              </a:ext>
            </a:extLst>
          </p:cNvPr>
          <p:cNvPicPr>
            <a:picLocks noChangeAspect="1"/>
          </p:cNvPicPr>
          <p:nvPr/>
        </p:nvPicPr>
        <p:blipFill rotWithShape="1">
          <a:blip r:embed="rId2">
            <a:alphaModFix amt="50000"/>
          </a:blip>
          <a:srcRect l="80266" t="14011" r="17675" b="32937"/>
          <a:stretch/>
        </p:blipFill>
        <p:spPr>
          <a:xfrm>
            <a:off x="1" y="0"/>
            <a:ext cx="12192000" cy="6858000"/>
          </a:xfrm>
          <a:prstGeom prst="rect">
            <a:avLst/>
          </a:prstGeom>
        </p:spPr>
      </p:pic>
      <p:pic>
        <p:nvPicPr>
          <p:cNvPr id="4" name="Bildobjekt 3" descr="En bild som visar text&#10;&#10;Automatiskt genererad beskrivning">
            <a:extLst>
              <a:ext uri="{FF2B5EF4-FFF2-40B4-BE49-F238E27FC236}">
                <a16:creationId xmlns:a16="http://schemas.microsoft.com/office/drawing/2014/main" id="{E32589CC-31D9-E65F-3904-5A8EFA4F4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388" y="6149154"/>
            <a:ext cx="1438476" cy="523948"/>
          </a:xfrm>
          <a:prstGeom prst="rect">
            <a:avLst/>
          </a:prstGeom>
        </p:spPr>
      </p:pic>
      <p:sp>
        <p:nvSpPr>
          <p:cNvPr id="8" name="Rubrik 7">
            <a:extLst>
              <a:ext uri="{FF2B5EF4-FFF2-40B4-BE49-F238E27FC236}">
                <a16:creationId xmlns:a16="http://schemas.microsoft.com/office/drawing/2014/main" id="{F0C48B92-EB62-3517-8F37-02674827713C}"/>
              </a:ext>
            </a:extLst>
          </p:cNvPr>
          <p:cNvSpPr>
            <a:spLocks noGrp="1"/>
          </p:cNvSpPr>
          <p:nvPr>
            <p:ph type="title"/>
          </p:nvPr>
        </p:nvSpPr>
        <p:spPr>
          <a:xfrm>
            <a:off x="1126370" y="320584"/>
            <a:ext cx="9617631" cy="1708513"/>
          </a:xfrm>
        </p:spPr>
        <p:txBody>
          <a:bodyPr>
            <a:normAutofit fontScale="90000"/>
          </a:bodyPr>
          <a:lstStyle/>
          <a:p>
            <a:r>
              <a:rPr lang="sv-SE" sz="4000" b="1" dirty="0">
                <a:latin typeface="Avenir Next LT Pro" panose="020B0504020202020204" pitchFamily="34" charset="0"/>
              </a:rPr>
              <a:t>Första linjen unga norra</a:t>
            </a:r>
            <a:br>
              <a:rPr lang="sv-SE" sz="4000" b="1" dirty="0">
                <a:latin typeface="Avenir Next LT Pro" panose="020B0504020202020204" pitchFamily="34" charset="0"/>
              </a:rPr>
            </a:br>
            <a:br>
              <a:rPr lang="sv-SE" sz="4000" b="1" dirty="0">
                <a:latin typeface="Avenir Next LT Pro" panose="020B0504020202020204" pitchFamily="34" charset="0"/>
              </a:rPr>
            </a:br>
            <a:r>
              <a:rPr lang="sv-SE" sz="4000" b="1" dirty="0">
                <a:latin typeface="Avenir Next LT Pro" panose="020B0504020202020204" pitchFamily="34" charset="0"/>
              </a:rPr>
              <a:t>Barnet/ungdomen i fokus</a:t>
            </a:r>
          </a:p>
        </p:txBody>
      </p:sp>
      <p:pic>
        <p:nvPicPr>
          <p:cNvPr id="2054" name="Picture 6" descr="Free Teenagers Cliparts, Download Free Teenagers Cliparts png images, Free  ClipArts on Clipart Library">
            <a:extLst>
              <a:ext uri="{FF2B5EF4-FFF2-40B4-BE49-F238E27FC236}">
                <a16:creationId xmlns:a16="http://schemas.microsoft.com/office/drawing/2014/main" id="{B80DE06A-0F5D-57FE-FA67-1D2D68DEFC5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41759" y="2512471"/>
            <a:ext cx="10908482" cy="3280546"/>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29830F40-8897-FAD6-0ED9-10407377CF5E}"/>
              </a:ext>
            </a:extLst>
          </p:cNvPr>
          <p:cNvPicPr>
            <a:picLocks noChangeAspect="1"/>
          </p:cNvPicPr>
          <p:nvPr/>
        </p:nvPicPr>
        <p:blipFill rotWithShape="1">
          <a:blip r:embed="rId5">
            <a:alphaModFix amt="70000"/>
          </a:blip>
          <a:srcRect l="26618" t="15001" r="68705" b="65891"/>
          <a:stretch/>
        </p:blipFill>
        <p:spPr>
          <a:xfrm>
            <a:off x="9524732" y="-22558"/>
            <a:ext cx="2025509" cy="2337646"/>
          </a:xfrm>
          <a:prstGeom prst="rect">
            <a:avLst/>
          </a:prstGeom>
        </p:spPr>
      </p:pic>
    </p:spTree>
    <p:extLst>
      <p:ext uri="{BB962C8B-B14F-4D97-AF65-F5344CB8AC3E}">
        <p14:creationId xmlns:p14="http://schemas.microsoft.com/office/powerpoint/2010/main" val="300479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0EF8FBC-9807-60AA-7C4D-CF220F966811}"/>
              </a:ext>
            </a:extLst>
          </p:cNvPr>
          <p:cNvPicPr>
            <a:picLocks noChangeAspect="1"/>
          </p:cNvPicPr>
          <p:nvPr/>
        </p:nvPicPr>
        <p:blipFill rotWithShape="1">
          <a:blip r:embed="rId2">
            <a:alphaModFix amt="50000"/>
          </a:blip>
          <a:srcRect l="80266" t="14011" r="17675" b="32937"/>
          <a:stretch/>
        </p:blipFill>
        <p:spPr>
          <a:xfrm>
            <a:off x="1" y="0"/>
            <a:ext cx="12192000" cy="6858000"/>
          </a:xfrm>
          <a:prstGeom prst="rect">
            <a:avLst/>
          </a:prstGeom>
        </p:spPr>
      </p:pic>
      <p:pic>
        <p:nvPicPr>
          <p:cNvPr id="11" name="Bildobjekt 10">
            <a:extLst>
              <a:ext uri="{FF2B5EF4-FFF2-40B4-BE49-F238E27FC236}">
                <a16:creationId xmlns:a16="http://schemas.microsoft.com/office/drawing/2014/main" id="{C7A47230-B4BD-0693-DBB2-F9CACAD4533D}"/>
              </a:ext>
            </a:extLst>
          </p:cNvPr>
          <p:cNvPicPr>
            <a:picLocks noChangeAspect="1"/>
          </p:cNvPicPr>
          <p:nvPr/>
        </p:nvPicPr>
        <p:blipFill rotWithShape="1">
          <a:blip r:embed="rId3">
            <a:alphaModFix amt="70000"/>
          </a:blip>
          <a:srcRect l="24341" t="63224" r="72909" b="24701"/>
          <a:stretch/>
        </p:blipFill>
        <p:spPr>
          <a:xfrm>
            <a:off x="280787" y="2164687"/>
            <a:ext cx="1202834" cy="1492254"/>
          </a:xfrm>
          <a:prstGeom prst="rect">
            <a:avLst/>
          </a:prstGeom>
        </p:spPr>
      </p:pic>
      <p:pic>
        <p:nvPicPr>
          <p:cNvPr id="4" name="Bildobjekt 3" descr="En bild som visar text&#10;&#10;Automatiskt genererad beskrivning">
            <a:extLst>
              <a:ext uri="{FF2B5EF4-FFF2-40B4-BE49-F238E27FC236}">
                <a16:creationId xmlns:a16="http://schemas.microsoft.com/office/drawing/2014/main" id="{E32589CC-31D9-E65F-3904-5A8EFA4F4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3388" y="6149154"/>
            <a:ext cx="1438476" cy="523948"/>
          </a:xfrm>
          <a:prstGeom prst="rect">
            <a:avLst/>
          </a:prstGeom>
        </p:spPr>
      </p:pic>
      <p:sp>
        <p:nvSpPr>
          <p:cNvPr id="8" name="Rubrik 7">
            <a:extLst>
              <a:ext uri="{FF2B5EF4-FFF2-40B4-BE49-F238E27FC236}">
                <a16:creationId xmlns:a16="http://schemas.microsoft.com/office/drawing/2014/main" id="{F0C48B92-EB62-3517-8F37-02674827713C}"/>
              </a:ext>
            </a:extLst>
          </p:cNvPr>
          <p:cNvSpPr>
            <a:spLocks noGrp="1"/>
          </p:cNvSpPr>
          <p:nvPr>
            <p:ph type="title"/>
          </p:nvPr>
        </p:nvSpPr>
        <p:spPr>
          <a:xfrm>
            <a:off x="1554995" y="53884"/>
            <a:ext cx="9617631" cy="907445"/>
          </a:xfrm>
        </p:spPr>
        <p:txBody>
          <a:bodyPr>
            <a:normAutofit/>
          </a:bodyPr>
          <a:lstStyle/>
          <a:p>
            <a:r>
              <a:rPr lang="sv-SE" sz="4000" b="1" dirty="0">
                <a:latin typeface="Avenir Next LT Pro" panose="020B0504020202020204" pitchFamily="34" charset="0"/>
              </a:rPr>
              <a:t>Första linjen unga norra</a:t>
            </a:r>
          </a:p>
        </p:txBody>
      </p:sp>
      <p:sp>
        <p:nvSpPr>
          <p:cNvPr id="10" name="Platshållare för innehåll 9">
            <a:extLst>
              <a:ext uri="{FF2B5EF4-FFF2-40B4-BE49-F238E27FC236}">
                <a16:creationId xmlns:a16="http://schemas.microsoft.com/office/drawing/2014/main" id="{C5DE5031-EB17-13E9-17E7-14CC3BCC7968}"/>
              </a:ext>
            </a:extLst>
          </p:cNvPr>
          <p:cNvSpPr>
            <a:spLocks noGrp="1"/>
          </p:cNvSpPr>
          <p:nvPr>
            <p:ph idx="1"/>
          </p:nvPr>
        </p:nvSpPr>
        <p:spPr>
          <a:xfrm>
            <a:off x="1554996" y="891412"/>
            <a:ext cx="9617630" cy="5134920"/>
          </a:xfrm>
        </p:spPr>
        <p:txBody>
          <a:bodyPr vert="horz" lIns="91440" tIns="45720" rIns="91440" bIns="45720" rtlCol="0" anchor="t">
            <a:noAutofit/>
          </a:bodyPr>
          <a:lstStyle/>
          <a:p>
            <a:pPr marL="0" indent="0">
              <a:lnSpc>
                <a:spcPct val="120000"/>
              </a:lnSpc>
              <a:spcBef>
                <a:spcPts val="0"/>
              </a:spcBef>
              <a:buNone/>
            </a:pPr>
            <a:r>
              <a:rPr lang="sv-SE" b="0" i="0" dirty="0">
                <a:solidFill>
                  <a:srgbClr val="353535"/>
                </a:solidFill>
                <a:effectLst/>
                <a:latin typeface="Avenir Next LT Pro"/>
              </a:rPr>
              <a:t>Första linjen unga norra är en mottagning som vänder sig till barn och ungdomar, 6-20 år samt förälder/närstående. </a:t>
            </a:r>
          </a:p>
          <a:p>
            <a:pPr marL="0" indent="0">
              <a:lnSpc>
                <a:spcPct val="120000"/>
              </a:lnSpc>
              <a:spcBef>
                <a:spcPts val="0"/>
              </a:spcBef>
              <a:buNone/>
            </a:pPr>
            <a:r>
              <a:rPr lang="sv-SE" sz="2800" b="0" i="0" dirty="0">
                <a:solidFill>
                  <a:srgbClr val="353535"/>
                </a:solidFill>
                <a:effectLst/>
                <a:latin typeface="Avenir Next LT Pro" panose="020B0504020202020204" pitchFamily="34" charset="0"/>
              </a:rPr>
              <a:t>Som förälder/närstående du kan prata med oss om du behöver stöd eller </a:t>
            </a:r>
            <a:r>
              <a:rPr lang="sv-SE" sz="2800" dirty="0">
                <a:solidFill>
                  <a:srgbClr val="353535"/>
                </a:solidFill>
                <a:latin typeface="Avenir Next LT Pro" panose="020B0504020202020204" pitchFamily="34" charset="0"/>
              </a:rPr>
              <a:t>råd gällande ditt barn/ungdom.</a:t>
            </a:r>
            <a:br>
              <a:rPr lang="sv-SE" sz="2800" dirty="0">
                <a:solidFill>
                  <a:srgbClr val="353535"/>
                </a:solidFill>
                <a:latin typeface="Avenir Next LT Pro" panose="020B0504020202020204" pitchFamily="34" charset="0"/>
              </a:rPr>
            </a:br>
            <a:endParaRPr lang="sv-SE" sz="1400" dirty="0">
              <a:solidFill>
                <a:srgbClr val="353535"/>
              </a:solidFill>
              <a:latin typeface="Avenir Next LT Pro" panose="020B0504020202020204" pitchFamily="34" charset="0"/>
            </a:endParaRPr>
          </a:p>
          <a:p>
            <a:pPr marL="0" indent="0">
              <a:lnSpc>
                <a:spcPct val="120000"/>
              </a:lnSpc>
              <a:spcBef>
                <a:spcPts val="0"/>
              </a:spcBef>
              <a:buNone/>
            </a:pPr>
            <a:r>
              <a:rPr lang="sv-SE" sz="2800" b="0" i="0" dirty="0">
                <a:solidFill>
                  <a:srgbClr val="353535"/>
                </a:solidFill>
                <a:effectLst/>
                <a:latin typeface="Avenir Next LT Pro" panose="020B0504020202020204" pitchFamily="34" charset="0"/>
              </a:rPr>
              <a:t>Ingen fråga eller problem är för litet. Vi vill hjälpa ditt barn/ungdom tidigt innan problemen blir större.</a:t>
            </a:r>
            <a:endParaRPr lang="sv-SE" sz="2800" dirty="0">
              <a:latin typeface="Avenir Next LT Pro" panose="020B0504020202020204" pitchFamily="34" charset="0"/>
              <a:cs typeface="Calibri"/>
            </a:endParaRPr>
          </a:p>
          <a:p>
            <a:pPr marL="0" indent="0">
              <a:lnSpc>
                <a:spcPct val="120000"/>
              </a:lnSpc>
              <a:spcBef>
                <a:spcPts val="0"/>
              </a:spcBef>
              <a:buNone/>
            </a:pPr>
            <a:endParaRPr lang="sv-SE" sz="1200" dirty="0">
              <a:solidFill>
                <a:srgbClr val="353535"/>
              </a:solidFill>
              <a:latin typeface="Avenir Next LT Pro" panose="020B0504020202020204" pitchFamily="34" charset="0"/>
            </a:endParaRPr>
          </a:p>
          <a:p>
            <a:pPr marL="0" indent="0">
              <a:lnSpc>
                <a:spcPct val="120000"/>
              </a:lnSpc>
              <a:spcBef>
                <a:spcPts val="0"/>
              </a:spcBef>
              <a:buNone/>
            </a:pPr>
            <a:r>
              <a:rPr lang="sv-SE" sz="2800" b="0" i="0" dirty="0">
                <a:solidFill>
                  <a:srgbClr val="353535"/>
                </a:solidFill>
                <a:effectLst/>
                <a:latin typeface="Avenir Next LT Pro" panose="020B0504020202020204" pitchFamily="34" charset="0"/>
              </a:rPr>
              <a:t>Ungdomar kan söka till oss på egen hand, eller be någon hjälpa dom att ta kontakt med Första linjen unga norra.</a:t>
            </a:r>
          </a:p>
        </p:txBody>
      </p:sp>
      <p:pic>
        <p:nvPicPr>
          <p:cNvPr id="2" name="Bildobjekt 1">
            <a:extLst>
              <a:ext uri="{FF2B5EF4-FFF2-40B4-BE49-F238E27FC236}">
                <a16:creationId xmlns:a16="http://schemas.microsoft.com/office/drawing/2014/main" id="{224F1259-278C-3F8E-5333-DF0C8F6014DD}"/>
              </a:ext>
            </a:extLst>
          </p:cNvPr>
          <p:cNvPicPr>
            <a:picLocks noChangeAspect="1"/>
          </p:cNvPicPr>
          <p:nvPr/>
        </p:nvPicPr>
        <p:blipFill rotWithShape="1">
          <a:blip r:embed="rId2">
            <a:alphaModFix amt="70000"/>
          </a:blip>
          <a:srcRect l="76676" t="52238" r="19700" b="39350"/>
          <a:stretch/>
        </p:blipFill>
        <p:spPr>
          <a:xfrm>
            <a:off x="10323849" y="3295871"/>
            <a:ext cx="1648327" cy="1103542"/>
          </a:xfrm>
          <a:prstGeom prst="rect">
            <a:avLst/>
          </a:prstGeom>
        </p:spPr>
      </p:pic>
    </p:spTree>
    <p:extLst>
      <p:ext uri="{BB962C8B-B14F-4D97-AF65-F5344CB8AC3E}">
        <p14:creationId xmlns:p14="http://schemas.microsoft.com/office/powerpoint/2010/main" val="90344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0308151-EDD9-B973-0C5E-FD5012F39921}"/>
              </a:ext>
            </a:extLst>
          </p:cNvPr>
          <p:cNvPicPr>
            <a:picLocks noChangeAspect="1"/>
          </p:cNvPicPr>
          <p:nvPr/>
        </p:nvPicPr>
        <p:blipFill rotWithShape="1">
          <a:blip r:embed="rId2">
            <a:alphaModFix amt="50000"/>
          </a:blip>
          <a:srcRect l="80266" t="14011" r="17675" b="32937"/>
          <a:stretch/>
        </p:blipFill>
        <p:spPr>
          <a:xfrm>
            <a:off x="1" y="0"/>
            <a:ext cx="12192000" cy="6858000"/>
          </a:xfrm>
          <a:prstGeom prst="rect">
            <a:avLst/>
          </a:prstGeom>
        </p:spPr>
      </p:pic>
      <p:pic>
        <p:nvPicPr>
          <p:cNvPr id="7" name="Bildobjekt 6" descr="En bild som visar text&#10;&#10;Automatiskt genererad beskrivning">
            <a:extLst>
              <a:ext uri="{FF2B5EF4-FFF2-40B4-BE49-F238E27FC236}">
                <a16:creationId xmlns:a16="http://schemas.microsoft.com/office/drawing/2014/main" id="{62D1BBD5-941D-873A-C042-530490436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388" y="6149154"/>
            <a:ext cx="1438476" cy="523948"/>
          </a:xfrm>
          <a:prstGeom prst="rect">
            <a:avLst/>
          </a:prstGeom>
        </p:spPr>
      </p:pic>
      <p:sp>
        <p:nvSpPr>
          <p:cNvPr id="10" name="Rubrik 9">
            <a:extLst>
              <a:ext uri="{FF2B5EF4-FFF2-40B4-BE49-F238E27FC236}">
                <a16:creationId xmlns:a16="http://schemas.microsoft.com/office/drawing/2014/main" id="{8B7D0226-B09F-3F27-140C-F93280F38815}"/>
              </a:ext>
            </a:extLst>
          </p:cNvPr>
          <p:cNvSpPr>
            <a:spLocks noGrp="1"/>
          </p:cNvSpPr>
          <p:nvPr>
            <p:ph type="title"/>
          </p:nvPr>
        </p:nvSpPr>
        <p:spPr>
          <a:xfrm>
            <a:off x="1419496" y="365125"/>
            <a:ext cx="9934303" cy="1325563"/>
          </a:xfrm>
        </p:spPr>
        <p:txBody>
          <a:bodyPr>
            <a:normAutofit fontScale="90000"/>
          </a:bodyPr>
          <a:lstStyle/>
          <a:p>
            <a:pPr>
              <a:lnSpc>
                <a:spcPct val="100000"/>
              </a:lnSpc>
            </a:pPr>
            <a:r>
              <a:rPr lang="sv-SE" sz="4000" b="1" dirty="0">
                <a:latin typeface="Avenir Next LT Pro" panose="020B0504020202020204" pitchFamily="34" charset="0"/>
              </a:rPr>
              <a:t>Första linjen unga norra</a:t>
            </a:r>
            <a:br>
              <a:rPr lang="sv-SE" sz="4000" b="1" dirty="0">
                <a:latin typeface="Avenir Next LT Pro" panose="020B0504020202020204" pitchFamily="34" charset="0"/>
              </a:rPr>
            </a:br>
            <a:r>
              <a:rPr lang="sv-SE" sz="3600" b="1" dirty="0">
                <a:latin typeface="Avenir Next LT Pro" panose="020B0504020202020204" pitchFamily="34" charset="0"/>
              </a:rPr>
              <a:t>Exempel på barnets/ungdomens problematik</a:t>
            </a:r>
            <a:endParaRPr lang="sv-SE" sz="4000" b="1" dirty="0">
              <a:latin typeface="Avenir Next LT Pro" panose="020B0504020202020204" pitchFamily="34" charset="0"/>
            </a:endParaRPr>
          </a:p>
        </p:txBody>
      </p:sp>
      <p:pic>
        <p:nvPicPr>
          <p:cNvPr id="15" name="Bildobjekt 14">
            <a:extLst>
              <a:ext uri="{FF2B5EF4-FFF2-40B4-BE49-F238E27FC236}">
                <a16:creationId xmlns:a16="http://schemas.microsoft.com/office/drawing/2014/main" id="{17D8C620-C9C1-40AE-DFA8-9A23B3305624}"/>
              </a:ext>
            </a:extLst>
          </p:cNvPr>
          <p:cNvPicPr>
            <a:picLocks noChangeAspect="1"/>
          </p:cNvPicPr>
          <p:nvPr/>
        </p:nvPicPr>
        <p:blipFill rotWithShape="1">
          <a:blip r:embed="rId2">
            <a:alphaModFix amt="70000"/>
          </a:blip>
          <a:srcRect l="70072" t="57136" r="27194" b="34132"/>
          <a:stretch/>
        </p:blipFill>
        <p:spPr>
          <a:xfrm>
            <a:off x="6386647" y="3383193"/>
            <a:ext cx="1253564" cy="1154969"/>
          </a:xfrm>
          <a:prstGeom prst="rect">
            <a:avLst/>
          </a:prstGeom>
        </p:spPr>
      </p:pic>
      <p:sp>
        <p:nvSpPr>
          <p:cNvPr id="11" name="Platshållare för innehåll 10">
            <a:extLst>
              <a:ext uri="{FF2B5EF4-FFF2-40B4-BE49-F238E27FC236}">
                <a16:creationId xmlns:a16="http://schemas.microsoft.com/office/drawing/2014/main" id="{4FF671BA-9371-1075-324A-456A964D3407}"/>
              </a:ext>
            </a:extLst>
          </p:cNvPr>
          <p:cNvSpPr>
            <a:spLocks noGrp="1"/>
          </p:cNvSpPr>
          <p:nvPr>
            <p:ph idx="1"/>
          </p:nvPr>
        </p:nvSpPr>
        <p:spPr>
          <a:xfrm>
            <a:off x="1419495" y="1657669"/>
            <a:ext cx="9934304" cy="4875286"/>
          </a:xfrm>
        </p:spPr>
        <p:txBody>
          <a:bodyPr>
            <a:normAutofit fontScale="85000" lnSpcReduction="20000"/>
          </a:bodyPr>
          <a:lstStyle/>
          <a:p>
            <a:pPr>
              <a:lnSpc>
                <a:spcPct val="120000"/>
              </a:lnSpc>
              <a:spcBef>
                <a:spcPts val="0"/>
              </a:spcBef>
            </a:pPr>
            <a:r>
              <a:rPr lang="sv-SE" dirty="0">
                <a:latin typeface="Avenir Next LT Pro" panose="020B0504020202020204" pitchFamily="34" charset="0"/>
              </a:rPr>
              <a:t>Deppighet</a:t>
            </a:r>
          </a:p>
          <a:p>
            <a:pPr>
              <a:lnSpc>
                <a:spcPct val="120000"/>
              </a:lnSpc>
              <a:spcBef>
                <a:spcPts val="0"/>
              </a:spcBef>
            </a:pPr>
            <a:r>
              <a:rPr lang="sv-SE" dirty="0">
                <a:latin typeface="Avenir Next LT Pro" panose="020B0504020202020204" pitchFamily="34" charset="0"/>
              </a:rPr>
              <a:t>Gör dig själv illa</a:t>
            </a:r>
          </a:p>
          <a:p>
            <a:pPr>
              <a:lnSpc>
                <a:spcPct val="120000"/>
              </a:lnSpc>
              <a:spcBef>
                <a:spcPts val="0"/>
              </a:spcBef>
            </a:pPr>
            <a:r>
              <a:rPr lang="sv-SE" dirty="0">
                <a:latin typeface="Avenir Next LT Pro" panose="020B0504020202020204" pitchFamily="34" charset="0"/>
              </a:rPr>
              <a:t>Ofta hamnar i bråk med kompisar eller föräldrar</a:t>
            </a:r>
          </a:p>
          <a:p>
            <a:pPr>
              <a:lnSpc>
                <a:spcPct val="120000"/>
              </a:lnSpc>
              <a:spcBef>
                <a:spcPts val="0"/>
              </a:spcBef>
            </a:pPr>
            <a:r>
              <a:rPr lang="sv-SE" dirty="0">
                <a:latin typeface="Avenir Next LT Pro" panose="020B0504020202020204" pitchFamily="34" charset="0"/>
              </a:rPr>
              <a:t>Oro</a:t>
            </a:r>
          </a:p>
          <a:p>
            <a:pPr>
              <a:lnSpc>
                <a:spcPct val="120000"/>
              </a:lnSpc>
              <a:spcBef>
                <a:spcPts val="0"/>
              </a:spcBef>
            </a:pPr>
            <a:r>
              <a:rPr lang="sv-SE" dirty="0">
                <a:latin typeface="Avenir Next LT Pro" panose="020B0504020202020204" pitchFamily="34" charset="0"/>
              </a:rPr>
              <a:t>Rastlöshet</a:t>
            </a:r>
          </a:p>
          <a:p>
            <a:pPr>
              <a:lnSpc>
                <a:spcPct val="120000"/>
              </a:lnSpc>
              <a:spcBef>
                <a:spcPts val="0"/>
              </a:spcBef>
            </a:pPr>
            <a:r>
              <a:rPr lang="sv-SE" dirty="0">
                <a:latin typeface="Avenir Next LT Pro" panose="020B0504020202020204" pitchFamily="34" charset="0"/>
              </a:rPr>
              <a:t>Rädsla</a:t>
            </a:r>
          </a:p>
          <a:p>
            <a:pPr>
              <a:lnSpc>
                <a:spcPct val="120000"/>
              </a:lnSpc>
              <a:spcBef>
                <a:spcPts val="0"/>
              </a:spcBef>
            </a:pPr>
            <a:r>
              <a:rPr lang="sv-SE" dirty="0">
                <a:latin typeface="Avenir Next LT Pro" panose="020B0504020202020204" pitchFamily="34" charset="0"/>
              </a:rPr>
              <a:t>Svårt att sova</a:t>
            </a:r>
          </a:p>
          <a:p>
            <a:pPr>
              <a:lnSpc>
                <a:spcPct val="120000"/>
              </a:lnSpc>
              <a:spcBef>
                <a:spcPts val="0"/>
              </a:spcBef>
            </a:pPr>
            <a:r>
              <a:rPr lang="sv-SE" dirty="0">
                <a:latin typeface="Avenir Next LT Pro" panose="020B0504020202020204" pitchFamily="34" charset="0"/>
              </a:rPr>
              <a:t>Svårt med koncentration</a:t>
            </a:r>
          </a:p>
          <a:p>
            <a:pPr>
              <a:lnSpc>
                <a:spcPct val="120000"/>
              </a:lnSpc>
              <a:spcBef>
                <a:spcPts val="0"/>
              </a:spcBef>
            </a:pPr>
            <a:r>
              <a:rPr lang="sv-SE" dirty="0">
                <a:latin typeface="Avenir Next LT Pro" panose="020B0504020202020204" pitchFamily="34" charset="0"/>
              </a:rPr>
              <a:t>Svårt med mat</a:t>
            </a:r>
          </a:p>
          <a:p>
            <a:pPr>
              <a:lnSpc>
                <a:spcPct val="120000"/>
              </a:lnSpc>
              <a:spcBef>
                <a:spcPts val="0"/>
              </a:spcBef>
            </a:pPr>
            <a:r>
              <a:rPr lang="sv-SE" dirty="0">
                <a:latin typeface="Avenir Next LT Pro" panose="020B0504020202020204" pitchFamily="34" charset="0"/>
              </a:rPr>
              <a:t>Är orolig för hur du eller någon annan använder alkohol, droger, doping eller spel.</a:t>
            </a:r>
          </a:p>
          <a:p>
            <a:pPr>
              <a:lnSpc>
                <a:spcPct val="120000"/>
              </a:lnSpc>
              <a:spcBef>
                <a:spcPts val="0"/>
              </a:spcBef>
            </a:pPr>
            <a:r>
              <a:rPr lang="sv-SE" dirty="0">
                <a:latin typeface="Avenir Next LT Pro" panose="020B0504020202020204" pitchFamily="34" charset="0"/>
              </a:rPr>
              <a:t>Är eller har varit utsatt för våld</a:t>
            </a:r>
          </a:p>
          <a:p>
            <a:pPr>
              <a:lnSpc>
                <a:spcPct val="120000"/>
              </a:lnSpc>
              <a:spcBef>
                <a:spcPts val="0"/>
              </a:spcBef>
            </a:pPr>
            <a:r>
              <a:rPr lang="sv-SE" dirty="0">
                <a:latin typeface="Avenir Next LT Pro" panose="020B0504020202020204" pitchFamily="34" charset="0"/>
              </a:rPr>
              <a:t>Eller något annat du behöver prata om</a:t>
            </a:r>
          </a:p>
        </p:txBody>
      </p:sp>
      <p:pic>
        <p:nvPicPr>
          <p:cNvPr id="2" name="Bildobjekt 1">
            <a:extLst>
              <a:ext uri="{FF2B5EF4-FFF2-40B4-BE49-F238E27FC236}">
                <a16:creationId xmlns:a16="http://schemas.microsoft.com/office/drawing/2014/main" id="{1FC37AC4-CCA1-E8B6-B065-44C35A707BF5}"/>
              </a:ext>
            </a:extLst>
          </p:cNvPr>
          <p:cNvPicPr>
            <a:picLocks noChangeAspect="1"/>
          </p:cNvPicPr>
          <p:nvPr/>
        </p:nvPicPr>
        <p:blipFill rotWithShape="1">
          <a:blip r:embed="rId4">
            <a:alphaModFix amt="70000"/>
          </a:blip>
          <a:srcRect l="26618" t="15001" r="68705" b="65891"/>
          <a:stretch/>
        </p:blipFill>
        <p:spPr>
          <a:xfrm>
            <a:off x="9759749" y="1616370"/>
            <a:ext cx="2025509" cy="2337646"/>
          </a:xfrm>
          <a:prstGeom prst="rect">
            <a:avLst/>
          </a:prstGeom>
        </p:spPr>
      </p:pic>
    </p:spTree>
    <p:extLst>
      <p:ext uri="{BB962C8B-B14F-4D97-AF65-F5344CB8AC3E}">
        <p14:creationId xmlns:p14="http://schemas.microsoft.com/office/powerpoint/2010/main" val="276719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0DB501E-F478-79D0-61A0-16DCABBBD367}"/>
              </a:ext>
            </a:extLst>
          </p:cNvPr>
          <p:cNvPicPr>
            <a:picLocks noChangeAspect="1"/>
          </p:cNvPicPr>
          <p:nvPr/>
        </p:nvPicPr>
        <p:blipFill rotWithShape="1">
          <a:blip r:embed="rId2">
            <a:alphaModFix amt="50000"/>
          </a:blip>
          <a:srcRect l="80266" t="14011" r="17675" b="32937"/>
          <a:stretch/>
        </p:blipFill>
        <p:spPr>
          <a:xfrm>
            <a:off x="1" y="0"/>
            <a:ext cx="12192000" cy="6858000"/>
          </a:xfrm>
          <a:prstGeom prst="rect">
            <a:avLst/>
          </a:prstGeom>
        </p:spPr>
      </p:pic>
      <p:pic>
        <p:nvPicPr>
          <p:cNvPr id="8" name="Bildobjekt 7">
            <a:extLst>
              <a:ext uri="{FF2B5EF4-FFF2-40B4-BE49-F238E27FC236}">
                <a16:creationId xmlns:a16="http://schemas.microsoft.com/office/drawing/2014/main" id="{3234CB0B-D12C-EB26-1261-E6B7EA5D4193}"/>
              </a:ext>
            </a:extLst>
          </p:cNvPr>
          <p:cNvPicPr>
            <a:picLocks noChangeAspect="1"/>
          </p:cNvPicPr>
          <p:nvPr/>
        </p:nvPicPr>
        <p:blipFill rotWithShape="1">
          <a:blip r:embed="rId3">
            <a:alphaModFix amt="70000"/>
          </a:blip>
          <a:srcRect l="18561" t="15001" r="78526" b="72111"/>
          <a:stretch/>
        </p:blipFill>
        <p:spPr>
          <a:xfrm>
            <a:off x="342900" y="505698"/>
            <a:ext cx="1289957" cy="1612446"/>
          </a:xfrm>
          <a:prstGeom prst="rect">
            <a:avLst/>
          </a:prstGeom>
        </p:spPr>
      </p:pic>
      <p:pic>
        <p:nvPicPr>
          <p:cNvPr id="10" name="Bildobjekt 9">
            <a:extLst>
              <a:ext uri="{FF2B5EF4-FFF2-40B4-BE49-F238E27FC236}">
                <a16:creationId xmlns:a16="http://schemas.microsoft.com/office/drawing/2014/main" id="{E62B0E84-7259-D98E-0518-C48B70D9A602}"/>
              </a:ext>
            </a:extLst>
          </p:cNvPr>
          <p:cNvPicPr>
            <a:picLocks noChangeAspect="1"/>
          </p:cNvPicPr>
          <p:nvPr/>
        </p:nvPicPr>
        <p:blipFill rotWithShape="1">
          <a:blip r:embed="rId4">
            <a:alphaModFix amt="70000"/>
          </a:blip>
          <a:srcRect l="27977" t="31328" r="67654" b="50389"/>
          <a:stretch/>
        </p:blipFill>
        <p:spPr>
          <a:xfrm>
            <a:off x="9998450" y="3744824"/>
            <a:ext cx="1893414" cy="2238482"/>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9011A042-4DD7-CD60-BBE7-C597A3963C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3388" y="6149154"/>
            <a:ext cx="1438476" cy="523948"/>
          </a:xfrm>
          <a:prstGeom prst="rect">
            <a:avLst/>
          </a:prstGeom>
        </p:spPr>
      </p:pic>
      <p:sp>
        <p:nvSpPr>
          <p:cNvPr id="13" name="Rubrik 12">
            <a:extLst>
              <a:ext uri="{FF2B5EF4-FFF2-40B4-BE49-F238E27FC236}">
                <a16:creationId xmlns:a16="http://schemas.microsoft.com/office/drawing/2014/main" id="{54EAC619-AE31-A993-2293-AA130ED52257}"/>
              </a:ext>
            </a:extLst>
          </p:cNvPr>
          <p:cNvSpPr>
            <a:spLocks noGrp="1"/>
          </p:cNvSpPr>
          <p:nvPr>
            <p:ph type="title"/>
          </p:nvPr>
        </p:nvSpPr>
        <p:spPr>
          <a:xfrm>
            <a:off x="1872342" y="365125"/>
            <a:ext cx="9481457" cy="1325563"/>
          </a:xfrm>
        </p:spPr>
        <p:txBody>
          <a:bodyPr/>
          <a:lstStyle/>
          <a:p>
            <a:r>
              <a:rPr lang="sv-SE" sz="4400" b="1" dirty="0">
                <a:latin typeface="Avenir Next LT Pro" panose="020B0504020202020204" pitchFamily="34" charset="0"/>
              </a:rPr>
              <a:t>Första linjen unga norra</a:t>
            </a:r>
            <a:endParaRPr lang="sv-SE" dirty="0"/>
          </a:p>
        </p:txBody>
      </p:sp>
      <p:sp>
        <p:nvSpPr>
          <p:cNvPr id="14" name="Platshållare för innehåll 13">
            <a:extLst>
              <a:ext uri="{FF2B5EF4-FFF2-40B4-BE49-F238E27FC236}">
                <a16:creationId xmlns:a16="http://schemas.microsoft.com/office/drawing/2014/main" id="{0CDE0D2B-7254-814E-5E2C-3E6BA7892A69}"/>
              </a:ext>
            </a:extLst>
          </p:cNvPr>
          <p:cNvSpPr>
            <a:spLocks noGrp="1"/>
          </p:cNvSpPr>
          <p:nvPr>
            <p:ph idx="1"/>
          </p:nvPr>
        </p:nvSpPr>
        <p:spPr>
          <a:xfrm>
            <a:off x="1872342" y="1497879"/>
            <a:ext cx="8443233" cy="4659603"/>
          </a:xfrm>
        </p:spPr>
        <p:txBody>
          <a:bodyPr vert="horz" lIns="91440" tIns="45720" rIns="91440" bIns="45720" rtlCol="0" anchor="t">
            <a:normAutofit fontScale="70000" lnSpcReduction="20000"/>
          </a:bodyPr>
          <a:lstStyle/>
          <a:p>
            <a:pPr marL="0" indent="0">
              <a:lnSpc>
                <a:spcPct val="110000"/>
              </a:lnSpc>
              <a:spcBef>
                <a:spcPts val="0"/>
              </a:spcBef>
              <a:buNone/>
            </a:pPr>
            <a:r>
              <a:rPr lang="sv-SE" sz="3200" dirty="0">
                <a:latin typeface="Avenir Next LT Pro"/>
              </a:rPr>
              <a:t>Vi erbjuder kortare behandlingsinsatser vid lätt fram till måttlig psykisk ohälsa. Hos oss pratar vi om det ni behöver hjälp med för att det ska bli så bra som möjligt för er. </a:t>
            </a:r>
            <a:endParaRPr lang="sv-SE" sz="3200" dirty="0">
              <a:latin typeface="Avenir Next LT Pro" panose="020B0504020202020204" pitchFamily="34" charset="0"/>
            </a:endParaRPr>
          </a:p>
          <a:p>
            <a:pPr marL="0" indent="0">
              <a:lnSpc>
                <a:spcPct val="110000"/>
              </a:lnSpc>
              <a:spcBef>
                <a:spcPts val="0"/>
              </a:spcBef>
              <a:buNone/>
            </a:pPr>
            <a:endParaRPr lang="sv-SE" sz="3200" dirty="0">
              <a:latin typeface="Avenir Next LT Pro" panose="020B0504020202020204" pitchFamily="34" charset="0"/>
            </a:endParaRPr>
          </a:p>
          <a:p>
            <a:pPr marL="0" indent="0">
              <a:lnSpc>
                <a:spcPct val="110000"/>
              </a:lnSpc>
              <a:spcBef>
                <a:spcPts val="0"/>
              </a:spcBef>
              <a:buNone/>
            </a:pPr>
            <a:r>
              <a:rPr lang="sv-SE" sz="3200" dirty="0">
                <a:latin typeface="Avenir Next LT Pro" panose="020B0504020202020204" pitchFamily="34" charset="0"/>
              </a:rPr>
              <a:t>Om ni behöver mer hjälp eller annan hjälp än den </a:t>
            </a:r>
            <a:r>
              <a:rPr lang="sv-SE" sz="3200" dirty="0">
                <a:latin typeface="Avenir Next LT Pro"/>
              </a:rPr>
              <a:t>ni kan få hos oss på Första linjen unga norra lotsar/remitterar vi er vidare till rätt ställe.</a:t>
            </a:r>
          </a:p>
          <a:p>
            <a:pPr marL="0" indent="0">
              <a:lnSpc>
                <a:spcPct val="110000"/>
              </a:lnSpc>
              <a:spcBef>
                <a:spcPts val="0"/>
              </a:spcBef>
              <a:buNone/>
            </a:pPr>
            <a:endParaRPr lang="sv-SE" sz="3200" dirty="0">
              <a:latin typeface="Avenir Next LT Pro"/>
            </a:endParaRPr>
          </a:p>
          <a:p>
            <a:pPr marL="0" indent="0">
              <a:lnSpc>
                <a:spcPct val="110000"/>
              </a:lnSpc>
              <a:spcBef>
                <a:spcPts val="0"/>
              </a:spcBef>
              <a:buNone/>
            </a:pPr>
            <a:r>
              <a:rPr lang="sv-SE" sz="3200" dirty="0">
                <a:solidFill>
                  <a:srgbClr val="353535"/>
                </a:solidFill>
                <a:latin typeface="Avenir Next LT Pro"/>
              </a:rPr>
              <a:t>Vi ger stöd</a:t>
            </a:r>
            <a:r>
              <a:rPr lang="sv-SE" sz="3200" b="0" i="0" dirty="0">
                <a:solidFill>
                  <a:srgbClr val="353535"/>
                </a:solidFill>
                <a:effectLst/>
                <a:latin typeface="Avenir Next LT Pro"/>
              </a:rPr>
              <a:t> via telefon, videomöte eller fysiska besök.</a:t>
            </a:r>
          </a:p>
          <a:p>
            <a:pPr marL="0" indent="0">
              <a:lnSpc>
                <a:spcPct val="110000"/>
              </a:lnSpc>
              <a:spcBef>
                <a:spcPts val="0"/>
              </a:spcBef>
              <a:buNone/>
            </a:pPr>
            <a:endParaRPr lang="sv-SE" sz="3200" b="0" i="0" dirty="0">
              <a:solidFill>
                <a:srgbClr val="353535"/>
              </a:solidFill>
              <a:effectLst/>
              <a:latin typeface="Avenir Next LT Pro"/>
            </a:endParaRPr>
          </a:p>
          <a:p>
            <a:pPr marL="0" indent="0">
              <a:lnSpc>
                <a:spcPct val="110000"/>
              </a:lnSpc>
              <a:spcBef>
                <a:spcPts val="0"/>
              </a:spcBef>
              <a:buNone/>
            </a:pPr>
            <a:r>
              <a:rPr lang="sv-SE" sz="3200" dirty="0">
                <a:latin typeface="Avenir Next LT Pro"/>
              </a:rPr>
              <a:t>Hos oss jobbar personer som har kunskaper inom flera olika områden som gäller barn och ungas behov och mående.</a:t>
            </a:r>
            <a:br>
              <a:rPr lang="sv-SE" sz="3200" dirty="0">
                <a:latin typeface="Avenir Next LT Pro" panose="020B0504020202020204" pitchFamily="34" charset="0"/>
              </a:rPr>
            </a:br>
            <a:r>
              <a:rPr lang="sv-SE" sz="3200" dirty="0">
                <a:latin typeface="Avenir Next LT Pro"/>
              </a:rPr>
              <a:t>Här finns psykolog, kuratorer, specialpedagog, administratör.</a:t>
            </a:r>
            <a:endParaRPr lang="sv-SE" sz="3200" dirty="0">
              <a:latin typeface="Avenir Next LT Pro" panose="020B0504020202020204" pitchFamily="34" charset="0"/>
            </a:endParaRPr>
          </a:p>
          <a:p>
            <a:pPr marL="0" indent="0">
              <a:lnSpc>
                <a:spcPct val="110000"/>
              </a:lnSpc>
              <a:spcBef>
                <a:spcPts val="0"/>
              </a:spcBef>
              <a:buNone/>
            </a:pPr>
            <a:endParaRPr lang="sv-SE" sz="3200" b="0" i="0" dirty="0">
              <a:solidFill>
                <a:srgbClr val="353535"/>
              </a:solidFill>
              <a:effectLst/>
              <a:latin typeface="Avenir Next LT Pro"/>
            </a:endParaRPr>
          </a:p>
          <a:p>
            <a:pPr marL="0" indent="0">
              <a:lnSpc>
                <a:spcPct val="110000"/>
              </a:lnSpc>
              <a:spcBef>
                <a:spcPts val="0"/>
              </a:spcBef>
              <a:buNone/>
            </a:pPr>
            <a:r>
              <a:rPr lang="sv-SE" sz="3200" dirty="0">
                <a:latin typeface="Avenir Next LT Pro" panose="020B0504020202020204" pitchFamily="34" charset="0"/>
              </a:rPr>
              <a:t>Insatserna kan ske både individuellt och i grupp</a:t>
            </a:r>
            <a:endParaRPr lang="sv-SE" sz="3200" dirty="0">
              <a:latin typeface="Avenir Next LT Pro"/>
            </a:endParaRPr>
          </a:p>
          <a:p>
            <a:pPr marL="0" indent="0">
              <a:lnSpc>
                <a:spcPct val="110000"/>
              </a:lnSpc>
              <a:buNone/>
            </a:pPr>
            <a:endParaRPr lang="sv-SE" sz="3200" dirty="0"/>
          </a:p>
        </p:txBody>
      </p:sp>
    </p:spTree>
    <p:extLst>
      <p:ext uri="{BB962C8B-B14F-4D97-AF65-F5344CB8AC3E}">
        <p14:creationId xmlns:p14="http://schemas.microsoft.com/office/powerpoint/2010/main" val="135731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9E9CD2D2-A889-EE5F-CC4D-595C62330A87}"/>
              </a:ext>
            </a:extLst>
          </p:cNvPr>
          <p:cNvPicPr>
            <a:picLocks noChangeAspect="1"/>
          </p:cNvPicPr>
          <p:nvPr/>
        </p:nvPicPr>
        <p:blipFill rotWithShape="1">
          <a:blip r:embed="rId2">
            <a:alphaModFix amt="50000"/>
          </a:blip>
          <a:srcRect l="80266" t="14011" r="17675" b="32937"/>
          <a:stretch/>
        </p:blipFill>
        <p:spPr>
          <a:xfrm>
            <a:off x="1" y="0"/>
            <a:ext cx="12192000" cy="6858000"/>
          </a:xfrm>
          <a:prstGeom prst="rect">
            <a:avLst/>
          </a:prstGeom>
        </p:spPr>
      </p:pic>
      <p:sp>
        <p:nvSpPr>
          <p:cNvPr id="4" name="textruta 3">
            <a:extLst>
              <a:ext uri="{FF2B5EF4-FFF2-40B4-BE49-F238E27FC236}">
                <a16:creationId xmlns:a16="http://schemas.microsoft.com/office/drawing/2014/main" id="{47E7D6CB-BAA4-40F2-8E3B-349DC00B0692}"/>
              </a:ext>
            </a:extLst>
          </p:cNvPr>
          <p:cNvSpPr txBox="1"/>
          <p:nvPr/>
        </p:nvSpPr>
        <p:spPr>
          <a:xfrm>
            <a:off x="1265207" y="280199"/>
            <a:ext cx="6097888" cy="1323439"/>
          </a:xfrm>
          <a:prstGeom prst="rect">
            <a:avLst/>
          </a:prstGeom>
          <a:noFill/>
        </p:spPr>
        <p:txBody>
          <a:bodyPr wrap="none" lIns="91440" tIns="45720" rIns="91440" bIns="45720" rtlCol="0" anchor="t">
            <a:spAutoFit/>
          </a:bodyPr>
          <a:lstStyle/>
          <a:p>
            <a:r>
              <a:rPr lang="sv-SE" sz="4000" b="1" dirty="0">
                <a:latin typeface="Avenir Next LT Pro" panose="020B0504020202020204" pitchFamily="34" charset="0"/>
              </a:rPr>
              <a:t>Första linjen unga norra</a:t>
            </a:r>
            <a:endParaRPr lang="sv-SE" sz="4000" b="1" dirty="0">
              <a:latin typeface="Avenir Next LT Pro"/>
            </a:endParaRPr>
          </a:p>
          <a:p>
            <a:r>
              <a:rPr lang="sv-SE" sz="4000" b="1" dirty="0">
                <a:latin typeface="Avenir Next LT Pro"/>
              </a:rPr>
              <a:t>Föräldrastödsmodell</a:t>
            </a:r>
            <a:endParaRPr lang="sv-SE" sz="4000" b="1" dirty="0">
              <a:latin typeface="Avenir Next LT Pro" panose="020B0504020202020204" pitchFamily="34" charset="0"/>
            </a:endParaRPr>
          </a:p>
        </p:txBody>
      </p:sp>
      <p:sp>
        <p:nvSpPr>
          <p:cNvPr id="5" name="textruta 4">
            <a:extLst>
              <a:ext uri="{FF2B5EF4-FFF2-40B4-BE49-F238E27FC236}">
                <a16:creationId xmlns:a16="http://schemas.microsoft.com/office/drawing/2014/main" id="{6970726F-42A3-4CCF-9CEE-B726B5221884}"/>
              </a:ext>
            </a:extLst>
          </p:cNvPr>
          <p:cNvSpPr txBox="1"/>
          <p:nvPr/>
        </p:nvSpPr>
        <p:spPr>
          <a:xfrm>
            <a:off x="1169413" y="1772447"/>
            <a:ext cx="9661585" cy="4524315"/>
          </a:xfrm>
          <a:prstGeom prst="rect">
            <a:avLst/>
          </a:prstGeom>
          <a:noFill/>
        </p:spPr>
        <p:txBody>
          <a:bodyPr wrap="square" rtlCol="0">
            <a:spAutoFit/>
          </a:bodyPr>
          <a:lstStyle/>
          <a:p>
            <a:r>
              <a:rPr lang="sv-SE" sz="3200" dirty="0">
                <a:effectLst/>
                <a:latin typeface="Avenir Next LT Pro" panose="020B0504020202020204" pitchFamily="34" charset="0"/>
                <a:ea typeface="Calibri" panose="020F0502020204030204" pitchFamily="34" charset="0"/>
                <a:cs typeface="Times New Roman" panose="02020603050405020304" pitchFamily="18" charset="0"/>
              </a:rPr>
              <a:t>Erbjuder ett tidsbegränsat föräldrastöd utifrån sökorsak, som en första insats, med fokus på att hjälpa föräldrar så att de kan hjälpa sitt barn utan att barnet träffar behandlare på Första linjen unga norra.</a:t>
            </a:r>
          </a:p>
          <a:p>
            <a:r>
              <a:rPr lang="sv-SE" sz="3200" dirty="0">
                <a:effectLst/>
                <a:latin typeface="Avenir Next LT Pro" panose="020B0504020202020204" pitchFamily="34" charset="0"/>
                <a:ea typeface="Calibri" panose="020F0502020204030204" pitchFamily="34" charset="0"/>
                <a:cs typeface="Times New Roman" panose="02020603050405020304" pitchFamily="18" charset="0"/>
              </a:rPr>
              <a:t>Fokuset för insatsen är att prata om situationen här och nu och att försöka hitta lösningar på de specifika problem och situationer som uppstår kring barnet.</a:t>
            </a:r>
          </a:p>
        </p:txBody>
      </p:sp>
      <p:pic>
        <p:nvPicPr>
          <p:cNvPr id="12" name="Bildobjekt 11" descr="En bild som visar text&#10;&#10;Automatiskt genererad beskrivning">
            <a:extLst>
              <a:ext uri="{FF2B5EF4-FFF2-40B4-BE49-F238E27FC236}">
                <a16:creationId xmlns:a16="http://schemas.microsoft.com/office/drawing/2014/main" id="{C618A278-A056-AC27-E831-E289B5052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388" y="6149154"/>
            <a:ext cx="1438476" cy="523948"/>
          </a:xfrm>
          <a:prstGeom prst="rect">
            <a:avLst/>
          </a:prstGeom>
        </p:spPr>
      </p:pic>
      <p:pic>
        <p:nvPicPr>
          <p:cNvPr id="14" name="Bildobjekt 13">
            <a:extLst>
              <a:ext uri="{FF2B5EF4-FFF2-40B4-BE49-F238E27FC236}">
                <a16:creationId xmlns:a16="http://schemas.microsoft.com/office/drawing/2014/main" id="{7350E175-EFCD-7B04-0CB9-06F9C3517DA1}"/>
              </a:ext>
            </a:extLst>
          </p:cNvPr>
          <p:cNvPicPr>
            <a:picLocks noChangeAspect="1"/>
          </p:cNvPicPr>
          <p:nvPr/>
        </p:nvPicPr>
        <p:blipFill rotWithShape="1">
          <a:blip r:embed="rId2">
            <a:alphaModFix amt="70000"/>
          </a:blip>
          <a:srcRect l="75570" t="23382" r="21143" b="67674"/>
          <a:stretch/>
        </p:blipFill>
        <p:spPr>
          <a:xfrm>
            <a:off x="10202845" y="5040655"/>
            <a:ext cx="1483587" cy="1164686"/>
          </a:xfrm>
          <a:prstGeom prst="rect">
            <a:avLst/>
          </a:prstGeom>
        </p:spPr>
      </p:pic>
      <p:pic>
        <p:nvPicPr>
          <p:cNvPr id="16" name="Bildobjekt 15">
            <a:extLst>
              <a:ext uri="{FF2B5EF4-FFF2-40B4-BE49-F238E27FC236}">
                <a16:creationId xmlns:a16="http://schemas.microsoft.com/office/drawing/2014/main" id="{E1FA2861-D3E6-F913-E5B3-47B9A434155E}"/>
              </a:ext>
            </a:extLst>
          </p:cNvPr>
          <p:cNvPicPr>
            <a:picLocks noChangeAspect="1"/>
          </p:cNvPicPr>
          <p:nvPr/>
        </p:nvPicPr>
        <p:blipFill rotWithShape="1">
          <a:blip r:embed="rId4">
            <a:alphaModFix amt="70000"/>
          </a:blip>
          <a:srcRect l="23018" t="63939" r="73403" b="26754"/>
          <a:stretch/>
        </p:blipFill>
        <p:spPr>
          <a:xfrm>
            <a:off x="8130205" y="538582"/>
            <a:ext cx="1576370" cy="1158170"/>
          </a:xfrm>
          <a:prstGeom prst="rect">
            <a:avLst/>
          </a:prstGeom>
        </p:spPr>
      </p:pic>
    </p:spTree>
    <p:extLst>
      <p:ext uri="{BB962C8B-B14F-4D97-AF65-F5344CB8AC3E}">
        <p14:creationId xmlns:p14="http://schemas.microsoft.com/office/powerpoint/2010/main" val="272216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3596EAB-8A34-8EE0-CD56-B6BEED4C3225}"/>
              </a:ext>
            </a:extLst>
          </p:cNvPr>
          <p:cNvPicPr>
            <a:picLocks noChangeAspect="1"/>
          </p:cNvPicPr>
          <p:nvPr/>
        </p:nvPicPr>
        <p:blipFill rotWithShape="1">
          <a:blip r:embed="rId2">
            <a:alphaModFix amt="50000"/>
          </a:blip>
          <a:srcRect l="80266" t="14011" r="17675" b="32937"/>
          <a:stretch/>
        </p:blipFill>
        <p:spPr>
          <a:xfrm>
            <a:off x="1" y="0"/>
            <a:ext cx="12192000" cy="6858000"/>
          </a:xfrm>
          <a:prstGeom prst="rect">
            <a:avLst/>
          </a:prstGeom>
        </p:spPr>
      </p:pic>
      <p:sp>
        <p:nvSpPr>
          <p:cNvPr id="5" name="Rubrik 4">
            <a:extLst>
              <a:ext uri="{FF2B5EF4-FFF2-40B4-BE49-F238E27FC236}">
                <a16:creationId xmlns:a16="http://schemas.microsoft.com/office/drawing/2014/main" id="{1222DCF5-F65C-DD6F-18B2-D1B586EE8786}"/>
              </a:ext>
            </a:extLst>
          </p:cNvPr>
          <p:cNvSpPr>
            <a:spLocks noGrp="1"/>
          </p:cNvSpPr>
          <p:nvPr>
            <p:ph type="title"/>
          </p:nvPr>
        </p:nvSpPr>
        <p:spPr>
          <a:xfrm>
            <a:off x="838200" y="273663"/>
            <a:ext cx="10515600" cy="1325563"/>
          </a:xfrm>
        </p:spPr>
        <p:txBody>
          <a:bodyPr/>
          <a:lstStyle/>
          <a:p>
            <a:r>
              <a:rPr lang="sv-SE" sz="4000" b="1" dirty="0">
                <a:latin typeface="Avenir Next LT Pro" panose="020B0504020202020204" pitchFamily="34" charset="0"/>
              </a:rPr>
              <a:t>Första linjen unga norra</a:t>
            </a:r>
            <a:br>
              <a:rPr lang="sv-SE" sz="4000" b="1" dirty="0">
                <a:latin typeface="Avenir Next LT Pro"/>
                <a:ea typeface="+mn-ea"/>
                <a:cs typeface="+mn-cs"/>
              </a:rPr>
            </a:br>
            <a:r>
              <a:rPr lang="sv-SE" sz="4000" b="1" dirty="0">
                <a:latin typeface="Avenir Next LT Pro"/>
                <a:ea typeface="+mn-ea"/>
                <a:cs typeface="+mn-cs"/>
              </a:rPr>
              <a:t>Föräldrastödsmodell</a:t>
            </a:r>
            <a:endParaRPr lang="sv-SE" sz="4000" b="1" dirty="0">
              <a:latin typeface="Avenir Next LT Pro" panose="020B0504020202020204" pitchFamily="34" charset="0"/>
              <a:ea typeface="+mn-ea"/>
              <a:cs typeface="+mn-cs"/>
            </a:endParaRPr>
          </a:p>
        </p:txBody>
      </p:sp>
      <p:sp>
        <p:nvSpPr>
          <p:cNvPr id="6" name="Platshållare för innehåll 5">
            <a:extLst>
              <a:ext uri="{FF2B5EF4-FFF2-40B4-BE49-F238E27FC236}">
                <a16:creationId xmlns:a16="http://schemas.microsoft.com/office/drawing/2014/main" id="{26D9E1F9-D583-8B80-6C25-A5D0FB6099BD}"/>
              </a:ext>
            </a:extLst>
          </p:cNvPr>
          <p:cNvSpPr>
            <a:spLocks noGrp="1"/>
          </p:cNvSpPr>
          <p:nvPr>
            <p:ph idx="1"/>
          </p:nvPr>
        </p:nvSpPr>
        <p:spPr>
          <a:xfrm>
            <a:off x="838200" y="1575597"/>
            <a:ext cx="10515600" cy="4929709"/>
          </a:xfrm>
        </p:spPr>
        <p:txBody>
          <a:bodyPr vert="horz" lIns="91440" tIns="45720" rIns="91440" bIns="45720" rtlCol="0" anchor="t">
            <a:normAutofit fontScale="92500"/>
          </a:bodyPr>
          <a:lstStyle/>
          <a:p>
            <a:pPr>
              <a:lnSpc>
                <a:spcPct val="120000"/>
              </a:lnSpc>
              <a:spcBef>
                <a:spcPts val="0"/>
              </a:spcBef>
            </a:pPr>
            <a:r>
              <a:rPr lang="sv-SE" dirty="0">
                <a:effectLst/>
                <a:latin typeface="Avenir Next LT Pro"/>
                <a:ea typeface="Calibri" panose="020F0502020204030204" pitchFamily="34" charset="0"/>
                <a:cs typeface="Times New Roman"/>
              </a:rPr>
              <a:t>Lösningsorienterat</a:t>
            </a:r>
          </a:p>
          <a:p>
            <a:pPr>
              <a:lnSpc>
                <a:spcPct val="120000"/>
              </a:lnSpc>
              <a:spcBef>
                <a:spcPts val="0"/>
              </a:spcBef>
            </a:pPr>
            <a:r>
              <a:rPr lang="sv-SE" dirty="0">
                <a:latin typeface="Avenir Next LT Pro"/>
                <a:ea typeface="Calibri" panose="020F0502020204030204" pitchFamily="34" charset="0"/>
                <a:cs typeface="Times New Roman"/>
              </a:rPr>
              <a:t>P</a:t>
            </a:r>
            <a:r>
              <a:rPr lang="sv-SE" dirty="0">
                <a:effectLst/>
                <a:latin typeface="Avenir Next LT Pro"/>
                <a:ea typeface="Calibri" panose="020F0502020204030204" pitchFamily="34" charset="0"/>
                <a:cs typeface="Times New Roman"/>
              </a:rPr>
              <a:t>ratar om här och nu (inte fastna i dåtid)</a:t>
            </a:r>
          </a:p>
          <a:p>
            <a:pPr>
              <a:lnSpc>
                <a:spcPct val="120000"/>
              </a:lnSpc>
              <a:spcBef>
                <a:spcPts val="0"/>
              </a:spcBef>
            </a:pPr>
            <a:r>
              <a:rPr lang="sv-SE" dirty="0">
                <a:latin typeface="Avenir Next LT Pro"/>
                <a:ea typeface="Calibri" panose="020F0502020204030204" pitchFamily="34" charset="0"/>
                <a:cs typeface="Times New Roman"/>
              </a:rPr>
              <a:t>Ge </a:t>
            </a:r>
            <a:r>
              <a:rPr lang="sv-SE" dirty="0">
                <a:effectLst/>
                <a:latin typeface="Avenir Next LT Pro"/>
                <a:ea typeface="Calibri" panose="020F0502020204030204" pitchFamily="34" charset="0"/>
                <a:cs typeface="Times New Roman"/>
              </a:rPr>
              <a:t>konkreta råd och röja hinder för att genomföra förändringar</a:t>
            </a:r>
          </a:p>
          <a:p>
            <a:pPr>
              <a:lnSpc>
                <a:spcPct val="120000"/>
              </a:lnSpc>
              <a:spcBef>
                <a:spcPts val="0"/>
              </a:spcBef>
            </a:pPr>
            <a:r>
              <a:rPr lang="sv-SE" dirty="0">
                <a:latin typeface="Avenir Next LT Pro"/>
                <a:ea typeface="Calibri" panose="020F0502020204030204" pitchFamily="34" charset="0"/>
                <a:cs typeface="Times New Roman"/>
              </a:rPr>
              <a:t>N</a:t>
            </a:r>
            <a:r>
              <a:rPr lang="sv-SE" dirty="0">
                <a:effectLst/>
                <a:latin typeface="Avenir Next LT Pro"/>
                <a:ea typeface="Calibri" panose="020F0502020204030204" pitchFamily="34" charset="0"/>
                <a:cs typeface="Times New Roman"/>
              </a:rPr>
              <a:t>ormalisera kring problem</a:t>
            </a:r>
          </a:p>
          <a:p>
            <a:pPr>
              <a:lnSpc>
                <a:spcPct val="120000"/>
              </a:lnSpc>
              <a:spcBef>
                <a:spcPts val="0"/>
              </a:spcBef>
            </a:pPr>
            <a:r>
              <a:rPr lang="sv-SE" dirty="0">
                <a:latin typeface="Avenir Next LT Pro"/>
                <a:ea typeface="Calibri" panose="020F0502020204030204" pitchFamily="34" charset="0"/>
                <a:cs typeface="Times New Roman"/>
              </a:rPr>
              <a:t>Bekräfta föräldrarnas</a:t>
            </a:r>
            <a:r>
              <a:rPr lang="sv-SE" dirty="0">
                <a:effectLst/>
                <a:latin typeface="Avenir Next LT Pro"/>
                <a:ea typeface="Calibri" panose="020F0502020204030204" pitchFamily="34" charset="0"/>
                <a:cs typeface="Times New Roman"/>
              </a:rPr>
              <a:t> upplevelser och stärka deras förmågor.</a:t>
            </a:r>
          </a:p>
          <a:p>
            <a:pPr marL="0" indent="0">
              <a:lnSpc>
                <a:spcPct val="120000"/>
              </a:lnSpc>
              <a:spcBef>
                <a:spcPts val="0"/>
              </a:spcBef>
              <a:buNone/>
            </a:pPr>
            <a:endParaRPr lang="sv-SE"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sv-SE" dirty="0">
                <a:effectLst/>
                <a:latin typeface="Avenir Next LT Pro"/>
                <a:ea typeface="Calibri" panose="020F0502020204030204" pitchFamily="34" charset="0"/>
                <a:cs typeface="Times New Roman"/>
              </a:rPr>
              <a:t>Modellen bygger på att föräldrar ges tre kontakttillfällen. Ytterligare ett besök kan erbjudas utifrån behov.</a:t>
            </a:r>
            <a:br>
              <a:rPr lang="sv-SE" dirty="0">
                <a:effectLst/>
                <a:latin typeface="Avenir Next LT Pro" panose="020B0504020202020204" pitchFamily="34" charset="0"/>
                <a:ea typeface="Calibri" panose="020F0502020204030204" pitchFamily="34" charset="0"/>
                <a:cs typeface="Times New Roman" panose="02020603050405020304" pitchFamily="18" charset="0"/>
              </a:rPr>
            </a:br>
            <a:r>
              <a:rPr lang="sv-SE" dirty="0">
                <a:effectLst/>
                <a:latin typeface="Avenir Next LT Pro"/>
                <a:ea typeface="Calibri" panose="020F0502020204030204" pitchFamily="34" charset="0"/>
                <a:cs typeface="Times New Roman"/>
              </a:rPr>
              <a:t>Antal samtal kan utökas ytterligare utifrån patientens individuella behov.</a:t>
            </a:r>
            <a:r>
              <a:rPr lang="sv-SE" dirty="0">
                <a:latin typeface="Avenir Next LT Pro"/>
                <a:ea typeface="Calibri" panose="020F0502020204030204" pitchFamily="34" charset="0"/>
                <a:cs typeface="Times New Roman"/>
              </a:rPr>
              <a:t> </a:t>
            </a:r>
            <a:endParaRPr lang="sv-SE" dirty="0">
              <a:effectLst/>
              <a:latin typeface="Avenir Next LT Pro" panose="020B0504020202020204" pitchFamily="34" charset="0"/>
              <a:ea typeface="Calibri" panose="020F050202020403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F3F0CEFF-B076-243B-D595-D7A290B8816F}"/>
              </a:ext>
            </a:extLst>
          </p:cNvPr>
          <p:cNvPicPr>
            <a:picLocks noChangeAspect="1"/>
          </p:cNvPicPr>
          <p:nvPr/>
        </p:nvPicPr>
        <p:blipFill rotWithShape="1">
          <a:blip r:embed="rId2">
            <a:alphaModFix amt="70000"/>
          </a:blip>
          <a:srcRect l="70072" t="57136" r="27194" b="34132"/>
          <a:stretch/>
        </p:blipFill>
        <p:spPr>
          <a:xfrm>
            <a:off x="9239177" y="636709"/>
            <a:ext cx="1253564" cy="1154969"/>
          </a:xfrm>
          <a:prstGeom prst="rect">
            <a:avLst/>
          </a:prstGeom>
        </p:spPr>
      </p:pic>
    </p:spTree>
    <p:extLst>
      <p:ext uri="{BB962C8B-B14F-4D97-AF65-F5344CB8AC3E}">
        <p14:creationId xmlns:p14="http://schemas.microsoft.com/office/powerpoint/2010/main" val="227000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C084C2E-7DD7-3085-67B7-9BA4E50868B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6886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5FAD6FD-DE5B-4013-0E9D-61E8CFE133EC}"/>
              </a:ext>
            </a:extLst>
          </p:cNvPr>
          <p:cNvPicPr>
            <a:picLocks noChangeAspect="1"/>
          </p:cNvPicPr>
          <p:nvPr/>
        </p:nvPicPr>
        <p:blipFill rotWithShape="1">
          <a:blip r:embed="rId2">
            <a:alphaModFix amt="50000"/>
          </a:blip>
          <a:srcRect l="80266" t="14011" r="17675" b="32937"/>
          <a:stretch/>
        </p:blipFill>
        <p:spPr>
          <a:xfrm>
            <a:off x="1" y="0"/>
            <a:ext cx="12192000" cy="6858000"/>
          </a:xfrm>
          <a:prstGeom prst="rect">
            <a:avLst/>
          </a:prstGeom>
        </p:spPr>
      </p:pic>
      <p:pic>
        <p:nvPicPr>
          <p:cNvPr id="3" name="Bildobjekt 2">
            <a:extLst>
              <a:ext uri="{FF2B5EF4-FFF2-40B4-BE49-F238E27FC236}">
                <a16:creationId xmlns:a16="http://schemas.microsoft.com/office/drawing/2014/main" id="{E44AD18C-86C8-F621-F6F3-6CBC2D84DF9D}"/>
              </a:ext>
            </a:extLst>
          </p:cNvPr>
          <p:cNvPicPr>
            <a:picLocks noChangeAspect="1"/>
          </p:cNvPicPr>
          <p:nvPr/>
        </p:nvPicPr>
        <p:blipFill rotWithShape="1">
          <a:blip r:embed="rId3"/>
          <a:srcRect r="41641"/>
          <a:stretch/>
        </p:blipFill>
        <p:spPr>
          <a:xfrm>
            <a:off x="5076825" y="0"/>
            <a:ext cx="7115175" cy="6858000"/>
          </a:xfrm>
          <a:prstGeom prst="rect">
            <a:avLst/>
          </a:prstGeom>
        </p:spPr>
      </p:pic>
      <p:sp>
        <p:nvSpPr>
          <p:cNvPr id="4" name="textruta 3">
            <a:extLst>
              <a:ext uri="{FF2B5EF4-FFF2-40B4-BE49-F238E27FC236}">
                <a16:creationId xmlns:a16="http://schemas.microsoft.com/office/drawing/2014/main" id="{452BD0B1-76FC-AC98-8F72-651807FF4471}"/>
              </a:ext>
            </a:extLst>
          </p:cNvPr>
          <p:cNvSpPr txBox="1"/>
          <p:nvPr/>
        </p:nvSpPr>
        <p:spPr>
          <a:xfrm>
            <a:off x="371475" y="1182231"/>
            <a:ext cx="5981700" cy="2246769"/>
          </a:xfrm>
          <a:prstGeom prst="rect">
            <a:avLst/>
          </a:prstGeom>
          <a:noFill/>
        </p:spPr>
        <p:txBody>
          <a:bodyPr wrap="square" rtlCol="0">
            <a:spAutoFit/>
          </a:bodyPr>
          <a:lstStyle/>
          <a:p>
            <a:r>
              <a:rPr lang="sv-SE" sz="2800" dirty="0"/>
              <a:t>Gör </a:t>
            </a:r>
            <a:r>
              <a:rPr lang="sv-SE" sz="2800" dirty="0" err="1"/>
              <a:t>Googel</a:t>
            </a:r>
            <a:r>
              <a:rPr lang="sv-SE" sz="2800" dirty="0"/>
              <a:t>-sökning på</a:t>
            </a:r>
            <a:br>
              <a:rPr lang="sv-SE" sz="2800" dirty="0"/>
            </a:br>
            <a:r>
              <a:rPr lang="sv-SE" sz="2800" dirty="0"/>
              <a:t>BUP </a:t>
            </a:r>
            <a:r>
              <a:rPr lang="sv-SE" sz="2800" dirty="0" err="1"/>
              <a:t>skåne</a:t>
            </a:r>
            <a:r>
              <a:rPr lang="sv-SE" sz="2800" dirty="0"/>
              <a:t> filmer</a:t>
            </a:r>
          </a:p>
          <a:p>
            <a:endParaRPr lang="sv-SE" sz="2800" dirty="0"/>
          </a:p>
          <a:p>
            <a:r>
              <a:rPr lang="sv-SE" sz="2800" dirty="0"/>
              <a:t>Välj länken </a:t>
            </a:r>
            <a:br>
              <a:rPr lang="sv-SE" sz="2800" dirty="0"/>
            </a:br>
            <a:r>
              <a:rPr lang="sv-SE" sz="2800" dirty="0"/>
              <a:t>Filmade föreläsningar – Psykiatri Skåne</a:t>
            </a:r>
          </a:p>
        </p:txBody>
      </p:sp>
      <p:sp>
        <p:nvSpPr>
          <p:cNvPr id="5" name="Pil: höger 4">
            <a:extLst>
              <a:ext uri="{FF2B5EF4-FFF2-40B4-BE49-F238E27FC236}">
                <a16:creationId xmlns:a16="http://schemas.microsoft.com/office/drawing/2014/main" id="{5AA1523D-CA8A-9806-C1DC-C18E5219095D}"/>
              </a:ext>
            </a:extLst>
          </p:cNvPr>
          <p:cNvSpPr/>
          <p:nvPr/>
        </p:nvSpPr>
        <p:spPr>
          <a:xfrm>
            <a:off x="3686175" y="3978184"/>
            <a:ext cx="2667000" cy="4000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3172485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8b56d9e-d66d-4862-abde-79030b9ef7dc" xsi:nil="true"/>
    <lcf76f155ced4ddcb4097134ff3c332f xmlns="0426cdf0-29ca-411a-bb95-32c24d9f31c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E153548A605E439682DDA1E5A4A302" ma:contentTypeVersion="9" ma:contentTypeDescription="Create a new document." ma:contentTypeScope="" ma:versionID="184f6710408095118ed08912245384cf">
  <xsd:schema xmlns:xsd="http://www.w3.org/2001/XMLSchema" xmlns:xs="http://www.w3.org/2001/XMLSchema" xmlns:p="http://schemas.microsoft.com/office/2006/metadata/properties" xmlns:ns2="0426cdf0-29ca-411a-bb95-32c24d9f31c1" xmlns:ns3="f8b56d9e-d66d-4862-abde-79030b9ef7dc" targetNamespace="http://schemas.microsoft.com/office/2006/metadata/properties" ma:root="true" ma:fieldsID="6ecc01b9caf88227dc05a468e664f758" ns2:_="" ns3:_="">
    <xsd:import namespace="0426cdf0-29ca-411a-bb95-32c24d9f31c1"/>
    <xsd:import namespace="f8b56d9e-d66d-4862-abde-79030b9ef7d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6cdf0-29ca-411a-bb95-32c24d9f31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b56d9e-d66d-4862-abde-79030b9ef7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b674b5-e28d-4f26-a7c0-0fcc7de927f6}" ma:internalName="TaxCatchAll" ma:showField="CatchAllData" ma:web="f8b56d9e-d66d-4862-abde-79030b9ef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A1F799-E88D-4E95-92B5-46BE8CE379C6}">
  <ds:schemaRefs>
    <ds:schemaRef ds:uri="http://purl.org/dc/dcmitype/"/>
    <ds:schemaRef ds:uri="http://schemas.openxmlformats.org/package/2006/metadata/core-properties"/>
    <ds:schemaRef ds:uri="f8b56d9e-d66d-4862-abde-79030b9ef7dc"/>
    <ds:schemaRef ds:uri="http://schemas.microsoft.com/office/2006/documentManagement/types"/>
    <ds:schemaRef ds:uri="http://purl.org/dc/terms/"/>
    <ds:schemaRef ds:uri="0426cdf0-29ca-411a-bb95-32c24d9f31c1"/>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75A453B-AA54-43F8-8923-200E4B482D5B}">
  <ds:schemaRefs>
    <ds:schemaRef ds:uri="0426cdf0-29ca-411a-bb95-32c24d9f31c1"/>
    <ds:schemaRef ds:uri="f8b56d9e-d66d-4862-abde-79030b9ef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B7C6EB-E458-4F8E-8D34-4B05934EA3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601</TotalTime>
  <Words>522</Words>
  <Application>Microsoft Office PowerPoint</Application>
  <PresentationFormat>Bredbild</PresentationFormat>
  <Paragraphs>56</Paragraphs>
  <Slides>11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Avenir Next LT Pro</vt:lpstr>
      <vt:lpstr>Calibri</vt:lpstr>
      <vt:lpstr>Calibri Light</vt:lpstr>
      <vt:lpstr>Office-tema</vt:lpstr>
      <vt:lpstr>PowerPoint-presentation</vt:lpstr>
      <vt:lpstr>Första linjen unga norra  Barnet/ungdomen i fokus</vt:lpstr>
      <vt:lpstr>Första linjen unga norra</vt:lpstr>
      <vt:lpstr>Första linjen unga norra Exempel på barnets/ungdomens problematik</vt:lpstr>
      <vt:lpstr>Första linjen unga norra</vt:lpstr>
      <vt:lpstr>PowerPoint-presentation</vt:lpstr>
      <vt:lpstr>Första linjen unga norra Föräldrastödsmodell</vt:lpstr>
      <vt:lpstr>PowerPoint-presentation</vt:lpstr>
      <vt:lpstr>PowerPoint-presentation</vt:lpstr>
      <vt:lpstr>Litteraturförslag</vt:lpstr>
      <vt:lpstr>Kontaktvägar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Kristina Persson</dc:creator>
  <cp:lastModifiedBy>Marianne Adolfsson</cp:lastModifiedBy>
  <cp:revision>54</cp:revision>
  <cp:lastPrinted>2023-05-23T12:23:40Z</cp:lastPrinted>
  <dcterms:created xsi:type="dcterms:W3CDTF">2018-08-10T14:08:28Z</dcterms:created>
  <dcterms:modified xsi:type="dcterms:W3CDTF">2023-05-24T17:38:48Z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0x01010011E153548A605E439682DDA1E5A4A302</vt:lpwstr>
  </property>
  <property fmtid="{D5CDD505-2E9C-101B-9397-08002B2CF9AE}" pid="3" name="MediaServiceImageTags">
    <vt:lpwstr/>
  </property>
</Properties>
</file>